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8" r:id="rId4"/>
    <p:sldId id="259" r:id="rId5"/>
    <p:sldId id="260" r:id="rId6"/>
    <p:sldId id="261" r:id="rId7"/>
    <p:sldId id="265" r:id="rId8"/>
    <p:sldId id="264" r:id="rId9"/>
  </p:sldIdLst>
  <p:sldSz cx="12192000" cy="6858000"/>
  <p:notesSz cx="6888163" cy="100187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97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5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6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7845698" y="2409825"/>
            <a:ext cx="2952750" cy="3808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999"/>
              </a:lnSpc>
              <a:buNone/>
            </a:pPr>
            <a:endParaRPr lang="en-US" sz="2325" dirty="0"/>
          </a:p>
        </p:txBody>
      </p:sp>
      <p:sp>
        <p:nvSpPr>
          <p:cNvPr id="7" name="Text 4"/>
          <p:cNvSpPr/>
          <p:nvPr/>
        </p:nvSpPr>
        <p:spPr>
          <a:xfrm>
            <a:off x="1200150" y="5667375"/>
            <a:ext cx="2577405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8" name="Text 5"/>
          <p:cNvSpPr/>
          <p:nvPr/>
        </p:nvSpPr>
        <p:spPr>
          <a:xfrm>
            <a:off x="5343525" y="5667375"/>
            <a:ext cx="1718221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9" name="Text 6"/>
          <p:cNvSpPr/>
          <p:nvPr/>
        </p:nvSpPr>
        <p:spPr>
          <a:xfrm>
            <a:off x="8458200" y="5667375"/>
            <a:ext cx="2252663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2AC72DB6-1D7F-4D3B-ADD2-2808BA0D8AA5}"/>
              </a:ext>
            </a:extLst>
          </p:cNvPr>
          <p:cNvSpPr/>
          <p:nvPr/>
        </p:nvSpPr>
        <p:spPr>
          <a:xfrm>
            <a:off x="590550" y="581025"/>
            <a:ext cx="8361015" cy="131683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5184"/>
              </a:lnSpc>
              <a:buNone/>
            </a:pPr>
            <a:r>
              <a:rPr lang="en-US" sz="5400" b="1" dirty="0">
                <a:solidFill>
                  <a:srgbClr val="16205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簡易二次加工熱軋H型鋼
納入應施檢驗品目範圍</a:t>
            </a:r>
            <a:endParaRPr lang="en-US" sz="5400" dirty="0"/>
          </a:p>
        </p:txBody>
      </p:sp>
      <p:sp>
        <p:nvSpPr>
          <p:cNvPr id="15" name="Text 1">
            <a:extLst>
              <a:ext uri="{FF2B5EF4-FFF2-40B4-BE49-F238E27FC236}">
                <a16:creationId xmlns:a16="http://schemas.microsoft.com/office/drawing/2014/main" id="{6E530B7B-0B97-44AE-8C01-7F6457DCE9D0}"/>
              </a:ext>
            </a:extLst>
          </p:cNvPr>
          <p:cNvSpPr/>
          <p:nvPr/>
        </p:nvSpPr>
        <p:spPr>
          <a:xfrm>
            <a:off x="590550" y="2486025"/>
            <a:ext cx="7600950" cy="65157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5130"/>
              </a:lnSpc>
              <a:buNone/>
            </a:pPr>
            <a:r>
              <a:rPr lang="en-US" sz="4275" b="1" dirty="0">
                <a:solidFill>
                  <a:srgbClr val="6D6D6D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說明會簡報資料</a:t>
            </a:r>
            <a:endParaRPr lang="en-US" sz="4275" dirty="0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B2BC7D54-6E3B-421C-8E0E-379BE642663A}"/>
              </a:ext>
            </a:extLst>
          </p:cNvPr>
          <p:cNvSpPr/>
          <p:nvPr/>
        </p:nvSpPr>
        <p:spPr>
          <a:xfrm>
            <a:off x="590550" y="5848350"/>
            <a:ext cx="7345136" cy="42297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330"/>
              </a:lnSpc>
              <a:buNone/>
            </a:pPr>
            <a:r>
              <a:rPr lang="en-US" sz="2775" b="1" dirty="0" err="1">
                <a:solidFill>
                  <a:srgbClr val="16205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經濟部標準檢驗局</a:t>
            </a:r>
            <a:r>
              <a:rPr lang="zh-TW" altLang="en-US" sz="2775" b="1" dirty="0">
                <a:solidFill>
                  <a:srgbClr val="162059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                             </a:t>
            </a:r>
            <a:r>
              <a:rPr lang="en-US" altLang="zh-TW" sz="2000" b="1" dirty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115</a:t>
            </a:r>
            <a:r>
              <a:rPr lang="zh-TW" altLang="en-US" sz="2000" b="1" dirty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年</a:t>
            </a:r>
            <a:r>
              <a:rPr lang="en-US" altLang="zh-TW" sz="2000" b="1" dirty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3</a:t>
            </a:r>
            <a:r>
              <a:rPr lang="zh-TW" altLang="en-US" sz="2000" b="1" dirty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月</a:t>
            </a:r>
            <a:r>
              <a:rPr lang="en-US" altLang="zh-TW" sz="2000" b="1" dirty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19</a:t>
            </a:r>
            <a:r>
              <a:rPr lang="zh-TW" altLang="en-US" sz="2000" b="1" dirty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日</a:t>
            </a:r>
            <a:endParaRPr lang="en-US" sz="2000" dirty="0">
              <a:ln>
                <a:solidFill>
                  <a:schemeClr val="accent1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5E4B7F0-A991-4711-937A-A38378B6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15" y="1518344"/>
            <a:ext cx="4149031" cy="41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64859" y="733276"/>
            <a:ext cx="3962400" cy="63891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5031"/>
              </a:lnSpc>
              <a:buNone/>
            </a:pPr>
            <a:r>
              <a:rPr lang="en-US" sz="4800" b="1" dirty="0" err="1">
                <a:solidFill>
                  <a:srgbClr val="163163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背景說明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1143000" y="1809750"/>
            <a:ext cx="2362200" cy="3808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999"/>
              </a:lnSpc>
              <a:buNone/>
            </a:pPr>
            <a:r>
              <a:rPr lang="en-US" sz="2400" b="1" dirty="0">
                <a:solidFill>
                  <a:srgbClr val="B19756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現行規定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845698" y="2409825"/>
            <a:ext cx="2952750" cy="3808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999"/>
              </a:lnSpc>
              <a:buNone/>
            </a:pPr>
            <a:endParaRPr lang="en-US" sz="2325" dirty="0"/>
          </a:p>
        </p:txBody>
      </p:sp>
      <p:sp>
        <p:nvSpPr>
          <p:cNvPr id="6" name="Text 3"/>
          <p:cNvSpPr/>
          <p:nvPr/>
        </p:nvSpPr>
        <p:spPr>
          <a:xfrm>
            <a:off x="1143000" y="3609975"/>
            <a:ext cx="3543300" cy="3808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999"/>
              </a:lnSpc>
              <a:buNone/>
            </a:pPr>
            <a:r>
              <a:rPr lang="zh-TW" altLang="en-US" sz="2400" b="1" dirty="0">
                <a:solidFill>
                  <a:srgbClr val="B19756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公會反映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200150" y="5667375"/>
            <a:ext cx="2577405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8" name="Text 5"/>
          <p:cNvSpPr/>
          <p:nvPr/>
        </p:nvSpPr>
        <p:spPr>
          <a:xfrm>
            <a:off x="5343525" y="5667375"/>
            <a:ext cx="1718221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9" name="Text 6"/>
          <p:cNvSpPr/>
          <p:nvPr/>
        </p:nvSpPr>
        <p:spPr>
          <a:xfrm>
            <a:off x="8458200" y="5667375"/>
            <a:ext cx="2252663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10" name="Text 7"/>
          <p:cNvSpPr/>
          <p:nvPr/>
        </p:nvSpPr>
        <p:spPr>
          <a:xfrm>
            <a:off x="1200150" y="2238375"/>
            <a:ext cx="6076950" cy="106441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9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自2019年7月1日起，熱軋H型鋼（高度≥80mm</a:t>
            </a:r>
            <a:r>
              <a:rPr lang="zh-TW" alt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、車用除外</a:t>
            </a:r>
            <a:r>
              <a:rPr 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）</a:t>
            </a:r>
            <a:r>
              <a:rPr lang="en-US" sz="1875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已納入</a:t>
            </a:r>
            <a:r>
              <a:rPr lang="zh-TW" alt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應施檢驗</a:t>
            </a:r>
            <a:r>
              <a:rPr lang="en-US" sz="1875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範圍</a:t>
            </a:r>
            <a:r>
              <a:rPr 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
</a:t>
            </a:r>
            <a:endParaRPr lang="en-US" sz="1875" dirty="0"/>
          </a:p>
        </p:txBody>
      </p:sp>
      <p:sp>
        <p:nvSpPr>
          <p:cNvPr id="12" name="Text 9"/>
          <p:cNvSpPr/>
          <p:nvPr/>
        </p:nvSpPr>
        <p:spPr>
          <a:xfrm>
            <a:off x="1200150" y="4029075"/>
            <a:ext cx="5699671" cy="70961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94"/>
              </a:lnSpc>
              <a:buNone/>
            </a:pPr>
            <a:r>
              <a:rPr lang="zh-TW" alt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對</a:t>
            </a:r>
            <a:r>
              <a:rPr lang="en-US" sz="1875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進口</a:t>
            </a:r>
            <a:r>
              <a:rPr lang="zh-TW" alt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簡易二次</a:t>
            </a:r>
            <a:r>
              <a:rPr lang="en-US" sz="1875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加工H型鋼</a:t>
            </a:r>
            <a:r>
              <a:rPr lang="zh-TW" alt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有疑義</a:t>
            </a:r>
            <a:r>
              <a:rPr 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
• 例如：帶有鑽孔和/或</a:t>
            </a:r>
            <a:r>
              <a:rPr lang="zh-TW" alt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加</a:t>
            </a:r>
            <a:r>
              <a:rPr lang="en-US" sz="1875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焊板</a:t>
            </a:r>
            <a:r>
              <a:rPr lang="zh-TW" altLang="en-US" sz="1875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材</a:t>
            </a:r>
            <a:r>
              <a:rPr lang="en-US" sz="1875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的H型鋼</a:t>
            </a:r>
            <a:endParaRPr lang="en-US" sz="1875" dirty="0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97862179-C006-43BB-BFA6-BE584E02ADC2}"/>
              </a:ext>
            </a:extLst>
          </p:cNvPr>
          <p:cNvSpPr/>
          <p:nvPr/>
        </p:nvSpPr>
        <p:spPr>
          <a:xfrm>
            <a:off x="657225" y="523875"/>
            <a:ext cx="3581400" cy="10743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8460"/>
              </a:lnSpc>
              <a:buNone/>
            </a:pPr>
            <a:r>
              <a:rPr lang="en-US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</a:t>
            </a:r>
            <a:r>
              <a:rPr lang="en-US" altLang="zh-TW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1</a:t>
            </a:r>
            <a:endParaRPr lang="en-US" sz="7050" dirty="0"/>
          </a:p>
        </p:txBody>
      </p:sp>
      <p:sp>
        <p:nvSpPr>
          <p:cNvPr id="18" name="矩形: 圓角化同側角落 17">
            <a:extLst>
              <a:ext uri="{FF2B5EF4-FFF2-40B4-BE49-F238E27FC236}">
                <a16:creationId xmlns:a16="http://schemas.microsoft.com/office/drawing/2014/main" id="{0E32E024-C085-4826-BCCC-D1C8317F082F}"/>
              </a:ext>
            </a:extLst>
          </p:cNvPr>
          <p:cNvSpPr/>
          <p:nvPr/>
        </p:nvSpPr>
        <p:spPr>
          <a:xfrm>
            <a:off x="8610600" y="2885032"/>
            <a:ext cx="2756446" cy="1830735"/>
          </a:xfrm>
          <a:prstGeom prst="round2Same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ts val="2794"/>
              </a:lnSpc>
              <a:buNone/>
            </a:pPr>
            <a:r>
              <a:rPr lang="en-US" altLang="zh-TW" sz="1800" dirty="0" err="1">
                <a:solidFill>
                  <a:srgbClr val="FFFF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召開此次會議</a:t>
            </a:r>
            <a:r>
              <a:rPr lang="en-US" altLang="zh-TW" sz="1800" dirty="0">
                <a:solidFill>
                  <a:srgbClr val="FFFF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，</a:t>
            </a:r>
            <a:r>
              <a:rPr lang="zh-TW" altLang="en-US" sz="1800">
                <a:solidFill>
                  <a:srgbClr val="FFFF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說明</a:t>
            </a:r>
            <a:r>
              <a:rPr lang="en-US" altLang="zh-TW" sz="1800">
                <a:solidFill>
                  <a:srgbClr val="FFFF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將簡</a:t>
            </a:r>
            <a:r>
              <a:rPr lang="zh-TW" altLang="en-US" sz="1800" dirty="0">
                <a:solidFill>
                  <a:srgbClr val="FFFF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易二次</a:t>
            </a:r>
            <a:r>
              <a:rPr lang="en-US" altLang="zh-TW" sz="1800" dirty="0" err="1">
                <a:solidFill>
                  <a:srgbClr val="FFFF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加工H型鋼納入強制檢驗範圍</a:t>
            </a:r>
            <a:endParaRPr lang="en-US" altLang="zh-TW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85" y="-498574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379122"/>
            <a:ext cx="9595098" cy="1831032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57225" y="523875"/>
            <a:ext cx="3581400" cy="10743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8460"/>
              </a:lnSpc>
              <a:buNone/>
            </a:pPr>
            <a:r>
              <a:rPr lang="en-US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</a:t>
            </a:r>
            <a:r>
              <a:rPr lang="en-US" altLang="zh-TW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2</a:t>
            </a:r>
            <a:endParaRPr lang="en-US" sz="7050" dirty="0"/>
          </a:p>
        </p:txBody>
      </p:sp>
      <p:sp>
        <p:nvSpPr>
          <p:cNvPr id="5" name="Text 1"/>
          <p:cNvSpPr/>
          <p:nvPr/>
        </p:nvSpPr>
        <p:spPr>
          <a:xfrm>
            <a:off x="1687785" y="571500"/>
            <a:ext cx="9296400" cy="69145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5444"/>
              </a:lnSpc>
              <a:buNone/>
            </a:pPr>
            <a:r>
              <a:rPr lang="en-US" sz="4800" b="1" kern="0" spc="60" dirty="0">
                <a:solidFill>
                  <a:srgbClr val="0B1A42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簡易二次加工定義</a:t>
            </a:r>
            <a:endParaRPr lang="en-US" sz="4800" dirty="0"/>
          </a:p>
        </p:txBody>
      </p:sp>
      <p:sp>
        <p:nvSpPr>
          <p:cNvPr id="7" name="Text 3"/>
          <p:cNvSpPr/>
          <p:nvPr/>
        </p:nvSpPr>
        <p:spPr>
          <a:xfrm>
            <a:off x="2543472" y="1482998"/>
            <a:ext cx="7200900" cy="34007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78"/>
              </a:lnSpc>
              <a:buNone/>
            </a:pPr>
            <a:r>
              <a:rPr lang="en-US" sz="2400" b="1" dirty="0" err="1">
                <a:solidFill>
                  <a:srgbClr val="B59656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保持</a:t>
            </a:r>
            <a:r>
              <a:rPr lang="en-US" altLang="zh-TW" sz="2400" b="1" dirty="0" err="1">
                <a:solidFill>
                  <a:srgbClr val="B59656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H</a:t>
            </a:r>
            <a:r>
              <a:rPr lang="en-US" sz="2400" b="1" dirty="0" err="1">
                <a:solidFill>
                  <a:srgbClr val="B59656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型鋼原型外觀的前提下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1346372" y="5733362"/>
            <a:ext cx="9595098" cy="426913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78"/>
              </a:lnSpc>
              <a:buNone/>
            </a:pPr>
            <a:r>
              <a:rPr lang="zh-TW" altLang="en-US" sz="2400" b="1" dirty="0">
                <a:solidFill>
                  <a:srgbClr val="FFFFFF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簡易加工僅包含前揭</a:t>
            </a:r>
            <a:r>
              <a:rPr lang="en-US" altLang="zh-TW" sz="2400" b="1" dirty="0">
                <a:solidFill>
                  <a:srgbClr val="FFFFFF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2</a:t>
            </a:r>
            <a:r>
              <a:rPr lang="zh-TW" altLang="en-US" sz="2400" b="1" dirty="0">
                <a:solidFill>
                  <a:srgbClr val="FFFFFF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種加工方式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1059895" y="2550467"/>
            <a:ext cx="6614160" cy="31730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99"/>
              </a:lnSpc>
              <a:buNone/>
            </a:pPr>
            <a:r>
              <a:rPr lang="en-US" sz="2100" b="1" dirty="0" err="1">
                <a:solidFill>
                  <a:srgbClr val="0B1A42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加焊板材</a:t>
            </a:r>
            <a:endParaRPr lang="en-US" sz="2100" dirty="0"/>
          </a:p>
        </p:txBody>
      </p:sp>
      <p:sp>
        <p:nvSpPr>
          <p:cNvPr id="10" name="Text 6"/>
          <p:cNvSpPr/>
          <p:nvPr/>
        </p:nvSpPr>
        <p:spPr>
          <a:xfrm>
            <a:off x="8029575" y="2514897"/>
            <a:ext cx="7303770" cy="30599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410"/>
              </a:lnSpc>
              <a:buNone/>
            </a:pPr>
            <a:r>
              <a:rPr lang="en-US" sz="2025" b="1" dirty="0" err="1">
                <a:solidFill>
                  <a:srgbClr val="0B1A42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鑽孔加工</a:t>
            </a:r>
            <a:endParaRPr lang="en-US" sz="2025" dirty="0"/>
          </a:p>
        </p:txBody>
      </p:sp>
      <p:sp>
        <p:nvSpPr>
          <p:cNvPr id="11" name="Text 7"/>
          <p:cNvSpPr/>
          <p:nvPr/>
        </p:nvSpPr>
        <p:spPr>
          <a:xfrm>
            <a:off x="1106805" y="2901036"/>
            <a:ext cx="6922770" cy="26074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53"/>
              </a:lnSpc>
              <a:buNone/>
            </a:pPr>
            <a:r>
              <a:rPr lang="en-US" sz="1725" dirty="0">
                <a:solidFill>
                  <a:srgbClr val="0B1A42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• 位於H型鋼長度末端之一端或兩端</a:t>
            </a:r>
            <a:endParaRPr lang="en-US" sz="1725" dirty="0"/>
          </a:p>
        </p:txBody>
      </p:sp>
      <p:sp>
        <p:nvSpPr>
          <p:cNvPr id="12" name="Text 8"/>
          <p:cNvSpPr/>
          <p:nvPr/>
        </p:nvSpPr>
        <p:spPr>
          <a:xfrm>
            <a:off x="1143000" y="3403972"/>
            <a:ext cx="6659880" cy="26074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53"/>
              </a:lnSpc>
              <a:buNone/>
            </a:pPr>
            <a:endParaRPr lang="en-US" sz="1725" dirty="0"/>
          </a:p>
        </p:txBody>
      </p:sp>
      <p:sp>
        <p:nvSpPr>
          <p:cNvPr id="13" name="Text 9"/>
          <p:cNvSpPr/>
          <p:nvPr/>
        </p:nvSpPr>
        <p:spPr>
          <a:xfrm>
            <a:off x="8029575" y="2944443"/>
            <a:ext cx="3154680" cy="26074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53"/>
              </a:lnSpc>
              <a:buNone/>
            </a:pPr>
            <a:r>
              <a:rPr lang="en-US" sz="1725" dirty="0">
                <a:solidFill>
                  <a:srgbClr val="0B1A42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• </a:t>
            </a:r>
            <a:r>
              <a:rPr lang="en-US" sz="1725" dirty="0" err="1">
                <a:solidFill>
                  <a:srgbClr val="0B1A42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具有鑽孔</a:t>
            </a:r>
            <a:endParaRPr lang="en-US" sz="1725" dirty="0"/>
          </a:p>
        </p:txBody>
      </p:sp>
      <p:sp>
        <p:nvSpPr>
          <p:cNvPr id="15" name="Text 11"/>
          <p:cNvSpPr/>
          <p:nvPr/>
        </p:nvSpPr>
        <p:spPr>
          <a:xfrm>
            <a:off x="1376824" y="2148233"/>
            <a:ext cx="9841230" cy="2379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1874"/>
              </a:lnSpc>
              <a:buNone/>
            </a:pPr>
            <a:endParaRPr lang="en-US" sz="1575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3A7A934-26A1-4F77-B22C-C9F59164C952}"/>
              </a:ext>
            </a:extLst>
          </p:cNvPr>
          <p:cNvSpPr txBox="1"/>
          <p:nvPr/>
        </p:nvSpPr>
        <p:spPr>
          <a:xfrm>
            <a:off x="3840203" y="6186248"/>
            <a:ext cx="4995745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FFFF"/>
                </a:solidFill>
                <a:latin typeface="Noto Sans TC Black" panose="020B0200000000000000" pitchFamily="34" charset="-120"/>
                <a:ea typeface="Noto Sans TC Black" panose="020B0200000000000000" pitchFamily="34" charset="-120"/>
              </a:rPr>
              <a:t>具有加焊板材或鑽孔加工之一者即屬應施</a:t>
            </a: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3D03A691-6A7C-412F-AEB2-20156B14FBC1}"/>
              </a:ext>
            </a:extLst>
          </p:cNvPr>
          <p:cNvSpPr/>
          <p:nvPr/>
        </p:nvSpPr>
        <p:spPr>
          <a:xfrm>
            <a:off x="1106805" y="3202388"/>
            <a:ext cx="6922770" cy="26074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053"/>
              </a:lnSpc>
              <a:buNone/>
            </a:pPr>
            <a:r>
              <a:rPr lang="en-US" sz="1725" dirty="0">
                <a:solidFill>
                  <a:srgbClr val="0B1A42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• </a:t>
            </a:r>
            <a:r>
              <a:rPr lang="zh-TW" altLang="en-US" sz="1725" dirty="0">
                <a:solidFill>
                  <a:srgbClr val="0B1A42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板材長度或寬度未超出母材高度或寬度</a:t>
            </a:r>
            <a:endParaRPr lang="en-US" sz="172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055" y="1947565"/>
            <a:ext cx="1755577" cy="1652736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098" y="2016175"/>
            <a:ext cx="2182267" cy="1549896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8094" y="2016175"/>
            <a:ext cx="1450777" cy="1549896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274540" y="533400"/>
            <a:ext cx="8134350" cy="69145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5444"/>
              </a:lnSpc>
              <a:buNone/>
            </a:pPr>
            <a:r>
              <a:rPr lang="en-US" sz="4800" b="1" dirty="0">
                <a:solidFill>
                  <a:srgbClr val="0F2559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檢驗方式與標準</a:t>
            </a:r>
            <a:endParaRPr lang="en-US" sz="4800" dirty="0"/>
          </a:p>
        </p:txBody>
      </p:sp>
      <p:sp>
        <p:nvSpPr>
          <p:cNvPr id="7" name="Text 1"/>
          <p:cNvSpPr/>
          <p:nvPr/>
        </p:nvSpPr>
        <p:spPr>
          <a:xfrm>
            <a:off x="3638550" y="5715000"/>
            <a:ext cx="5469136" cy="85159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353"/>
              </a:lnSpc>
              <a:buNone/>
            </a:pPr>
            <a:r>
              <a:rPr lang="zh-TW" altLang="en-US" sz="2250" b="1" dirty="0">
                <a:solidFill>
                  <a:srgbClr val="0F2559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型式試驗</a:t>
            </a:r>
            <a:r>
              <a:rPr lang="en-US" sz="2250" b="1" dirty="0" err="1">
                <a:solidFill>
                  <a:srgbClr val="0F2559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及工廠檢查費用由申請人負擔</a:t>
            </a:r>
            <a:r>
              <a:rPr lang="en-US" sz="2250" b="1" dirty="0">
                <a:solidFill>
                  <a:srgbClr val="0F2559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。</a:t>
            </a:r>
            <a:endParaRPr lang="en-US" sz="2250" dirty="0"/>
          </a:p>
        </p:txBody>
      </p:sp>
      <p:sp>
        <p:nvSpPr>
          <p:cNvPr id="8" name="Text 2"/>
          <p:cNvSpPr/>
          <p:nvPr/>
        </p:nvSpPr>
        <p:spPr>
          <a:xfrm>
            <a:off x="-1521172" y="3790950"/>
            <a:ext cx="8229600" cy="3972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128"/>
              </a:lnSpc>
              <a:buNone/>
            </a:pPr>
            <a:r>
              <a:rPr lang="en-US" sz="2250" b="1" dirty="0">
                <a:solidFill>
                  <a:srgbClr val="0F2559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含CNS 2473等六種國家標準</a:t>
            </a:r>
            <a:endParaRPr lang="en-US" sz="2250" dirty="0"/>
          </a:p>
        </p:txBody>
      </p:sp>
      <p:sp>
        <p:nvSpPr>
          <p:cNvPr id="9" name="Text 3"/>
          <p:cNvSpPr/>
          <p:nvPr/>
        </p:nvSpPr>
        <p:spPr>
          <a:xfrm>
            <a:off x="5072063" y="3790950"/>
            <a:ext cx="2286000" cy="3972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128"/>
              </a:lnSpc>
              <a:buNone/>
            </a:pPr>
            <a:r>
              <a:rPr lang="en-US" sz="2250" b="1" dirty="0">
                <a:solidFill>
                  <a:srgbClr val="0F2559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型式試驗</a:t>
            </a:r>
            <a:endParaRPr lang="en-US" sz="2250" dirty="0"/>
          </a:p>
        </p:txBody>
      </p:sp>
      <p:sp>
        <p:nvSpPr>
          <p:cNvPr id="10" name="Text 4"/>
          <p:cNvSpPr/>
          <p:nvPr/>
        </p:nvSpPr>
        <p:spPr>
          <a:xfrm>
            <a:off x="8435280" y="3790950"/>
            <a:ext cx="3429000" cy="39722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128"/>
              </a:lnSpc>
              <a:buNone/>
            </a:pPr>
            <a:r>
              <a:rPr lang="en-US" sz="2250" b="1" dirty="0">
                <a:solidFill>
                  <a:srgbClr val="0F2559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年度工廠檢查</a:t>
            </a:r>
            <a:endParaRPr lang="en-US" sz="2250" dirty="0"/>
          </a:p>
        </p:txBody>
      </p:sp>
      <p:sp>
        <p:nvSpPr>
          <p:cNvPr id="11" name="Text 5"/>
          <p:cNvSpPr/>
          <p:nvPr/>
        </p:nvSpPr>
        <p:spPr>
          <a:xfrm>
            <a:off x="1247775" y="4648200"/>
            <a:ext cx="2462213" cy="63549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02"/>
              </a:lnSpc>
              <a:buNone/>
            </a:pPr>
            <a:r>
              <a:rPr lang="en-US" sz="1800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檢驗標準</a:t>
            </a:r>
            <a:r>
              <a:rPr lang="zh-TW" altLang="en-US" sz="1800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同</a:t>
            </a:r>
            <a:r>
              <a:rPr lang="en-US" sz="1800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熱軋H型鋼</a:t>
            </a:r>
            <a:r>
              <a:rPr lang="en-US" sz="1800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。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4876800" y="4648200"/>
            <a:ext cx="2807940" cy="63549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02"/>
              </a:lnSpc>
              <a:buNone/>
            </a:pPr>
            <a:r>
              <a:rPr lang="en-US" sz="1800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送樣至指定</a:t>
            </a:r>
            <a:r>
              <a:rPr lang="zh-TW" altLang="en-US" sz="1800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試驗</a:t>
            </a:r>
            <a:r>
              <a:rPr lang="en-US" sz="1800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室進行測</a:t>
            </a:r>
            <a:r>
              <a:rPr lang="en-US" sz="1800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
試，取得型式試驗報告。</a:t>
            </a:r>
            <a:endParaRPr lang="en-US" sz="1800" dirty="0"/>
          </a:p>
        </p:txBody>
      </p:sp>
      <p:sp>
        <p:nvSpPr>
          <p:cNvPr id="13" name="Text 7"/>
          <p:cNvSpPr/>
          <p:nvPr/>
        </p:nvSpPr>
        <p:spPr>
          <a:xfrm>
            <a:off x="9067800" y="4648200"/>
            <a:ext cx="2158305" cy="63549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502"/>
              </a:lnSpc>
              <a:buNone/>
            </a:pPr>
            <a:r>
              <a:rPr lang="zh-TW" altLang="en-US" sz="1800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針對</a:t>
            </a:r>
            <a:r>
              <a:rPr lang="en-US" sz="1800" dirty="0" err="1"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加工工廠</a:t>
            </a:r>
            <a:r>
              <a:rPr lang="en-US" sz="1800" dirty="0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
</a:t>
            </a:r>
            <a:r>
              <a:rPr lang="en-US" sz="1800" dirty="0" err="1">
                <a:solidFill>
                  <a:srgbClr val="000000"/>
                </a:solidFill>
                <a:latin typeface="Noto Sans S Chinese Regular Regular 6" pitchFamily="34" charset="0"/>
                <a:ea typeface="Noto Sans S Chinese Regular Regular 6" pitchFamily="34" charset="-122"/>
                <a:cs typeface="Noto Sans S Chinese Regular Regular 6" pitchFamily="34" charset="-120"/>
              </a:rPr>
              <a:t>每年至少檢查一次</a:t>
            </a:r>
            <a:endParaRPr lang="en-US" sz="1800" dirty="0"/>
          </a:p>
        </p:txBody>
      </p:sp>
      <p:sp>
        <p:nvSpPr>
          <p:cNvPr id="14" name="Text 0">
            <a:extLst>
              <a:ext uri="{FF2B5EF4-FFF2-40B4-BE49-F238E27FC236}">
                <a16:creationId xmlns:a16="http://schemas.microsoft.com/office/drawing/2014/main" id="{B532A740-3774-4032-8022-99FCBEC33500}"/>
              </a:ext>
            </a:extLst>
          </p:cNvPr>
          <p:cNvSpPr/>
          <p:nvPr/>
        </p:nvSpPr>
        <p:spPr>
          <a:xfrm>
            <a:off x="657225" y="523875"/>
            <a:ext cx="3581400" cy="10743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8460"/>
              </a:lnSpc>
              <a:buNone/>
            </a:pPr>
            <a:r>
              <a:rPr lang="en-US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</a:t>
            </a:r>
            <a:r>
              <a:rPr lang="en-US" altLang="zh-TW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3</a:t>
            </a:r>
            <a:endParaRPr lang="en-US" sz="7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7" y="-435992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57" y="4430167"/>
            <a:ext cx="2986980" cy="1639044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557" y="2605980"/>
            <a:ext cx="2986980" cy="17145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4535991" y="245063"/>
            <a:ext cx="3798384" cy="68014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5355"/>
              </a:lnSpc>
              <a:buNone/>
            </a:pPr>
            <a:r>
              <a:rPr lang="zh-TW" altLang="en-US" sz="4800" b="1" dirty="0">
                <a:solidFill>
                  <a:srgbClr val="162046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型式試驗簡化</a:t>
            </a:r>
            <a:endParaRPr lang="en-US" sz="4800" dirty="0"/>
          </a:p>
        </p:txBody>
      </p:sp>
      <p:sp>
        <p:nvSpPr>
          <p:cNvPr id="6" name="Text 1"/>
          <p:cNvSpPr/>
          <p:nvPr/>
        </p:nvSpPr>
        <p:spPr>
          <a:xfrm>
            <a:off x="714375" y="1792895"/>
            <a:ext cx="4229100" cy="41939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302"/>
              </a:lnSpc>
              <a:buNone/>
            </a:pPr>
            <a:r>
              <a:rPr lang="en-US" sz="2775" b="1" dirty="0">
                <a:solidFill>
                  <a:srgbClr val="162046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現有證書運用</a:t>
            </a:r>
            <a:endParaRPr lang="en-US" sz="2775" dirty="0"/>
          </a:p>
        </p:txBody>
      </p:sp>
      <p:sp>
        <p:nvSpPr>
          <p:cNvPr id="7" name="Text 2"/>
          <p:cNvSpPr/>
          <p:nvPr/>
        </p:nvSpPr>
        <p:spPr>
          <a:xfrm>
            <a:off x="8334375" y="1815815"/>
            <a:ext cx="2819400" cy="41939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302"/>
              </a:lnSpc>
              <a:buNone/>
            </a:pPr>
            <a:r>
              <a:rPr lang="zh-TW" altLang="en-US" sz="2775" b="1" dirty="0">
                <a:solidFill>
                  <a:srgbClr val="162046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簡化流程</a:t>
            </a:r>
            <a:endParaRPr lang="en-US" sz="2775" dirty="0"/>
          </a:p>
        </p:txBody>
      </p:sp>
      <p:sp>
        <p:nvSpPr>
          <p:cNvPr id="9" name="Text 4"/>
          <p:cNvSpPr/>
          <p:nvPr/>
        </p:nvSpPr>
        <p:spPr>
          <a:xfrm>
            <a:off x="485329" y="3102546"/>
            <a:ext cx="3771900" cy="77063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35"/>
              </a:lnSpc>
              <a:buNone/>
            </a:pPr>
            <a:r>
              <a:rPr lang="en-US" sz="2550" dirty="0">
                <a:latin typeface="Hubot Sans" pitchFamily="34" charset="0"/>
                <a:ea typeface="Hubot Sans" pitchFamily="34" charset="-122"/>
                <a:cs typeface="Hubot Sans" pitchFamily="34" charset="-120"/>
              </a:rPr>
              <a:t>• </a:t>
            </a:r>
            <a:r>
              <a:rPr lang="zh-TW" altLang="en-US" sz="2550" dirty="0">
                <a:latin typeface="Hubot Sans" pitchFamily="34" charset="0"/>
                <a:ea typeface="Hubot Sans" pitchFamily="34" charset="-122"/>
                <a:cs typeface="Hubot Sans" pitchFamily="34" charset="-120"/>
              </a:rPr>
              <a:t>原</a:t>
            </a:r>
            <a:r>
              <a:rPr lang="en-US" altLang="zh-TW" sz="2550" dirty="0">
                <a:latin typeface="Hubot Sans" pitchFamily="34" charset="0"/>
                <a:ea typeface="Hubot Sans" pitchFamily="34" charset="-122"/>
                <a:cs typeface="Hubot Sans" pitchFamily="34" charset="-120"/>
              </a:rPr>
              <a:t>H</a:t>
            </a:r>
            <a:r>
              <a:rPr lang="zh-TW" altLang="en-US" sz="2550" dirty="0">
                <a:latin typeface="Hubot Sans" pitchFamily="34" charset="0"/>
                <a:ea typeface="Hubot Sans" pitchFamily="34" charset="-122"/>
                <a:cs typeface="Hubot Sans" pitchFamily="34" charset="-120"/>
              </a:rPr>
              <a:t>型鋼證書併同</a:t>
            </a:r>
            <a:r>
              <a:rPr lang="en-US" sz="2550" dirty="0" err="1">
                <a:latin typeface="Hubot Sans" pitchFamily="34" charset="0"/>
                <a:ea typeface="Hubot Sans" pitchFamily="34" charset="-122"/>
                <a:cs typeface="Hubot Sans" pitchFamily="34" charset="-120"/>
              </a:rPr>
              <a:t>測試報告</a:t>
            </a:r>
            <a:r>
              <a:rPr lang="zh-TW" altLang="en-US" sz="2550" dirty="0">
                <a:latin typeface="Hubot Sans" pitchFamily="34" charset="0"/>
                <a:ea typeface="Hubot Sans" pitchFamily="34" charset="-122"/>
                <a:cs typeface="Hubot Sans" pitchFamily="34" charset="-120"/>
              </a:rPr>
              <a:t>，取得證書持有人同意後，</a:t>
            </a:r>
            <a:r>
              <a:rPr lang="en-US" sz="2550" dirty="0" err="1">
                <a:latin typeface="Hubot Sans" pitchFamily="34" charset="0"/>
                <a:ea typeface="Hubot Sans" pitchFamily="34" charset="-122"/>
                <a:cs typeface="Hubot Sans" pitchFamily="34" charset="-120"/>
              </a:rPr>
              <a:t>可作為型式試驗申請的符合性文件</a:t>
            </a:r>
            <a:endParaRPr lang="en-US" sz="2550" dirty="0">
              <a:latin typeface="Hubot Sans" pitchFamily="34" charset="0"/>
              <a:ea typeface="Hubot Sans" pitchFamily="34" charset="-122"/>
              <a:cs typeface="Hubot Sans" pitchFamily="34" charset="-120"/>
            </a:endParaRPr>
          </a:p>
          <a:p>
            <a:pPr marL="0" indent="0">
              <a:lnSpc>
                <a:spcPts val="3035"/>
              </a:lnSpc>
              <a:buNone/>
            </a:pPr>
            <a:endParaRPr lang="en-US" sz="2550" dirty="0"/>
          </a:p>
        </p:txBody>
      </p:sp>
      <p:sp>
        <p:nvSpPr>
          <p:cNvPr id="10" name="Text 5"/>
          <p:cNvSpPr/>
          <p:nvPr/>
        </p:nvSpPr>
        <p:spPr>
          <a:xfrm>
            <a:off x="8074817" y="2717230"/>
            <a:ext cx="3904655" cy="77063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35"/>
              </a:lnSpc>
              <a:buNone/>
            </a:pPr>
            <a:r>
              <a:rPr lang="en-US" sz="2550" dirty="0">
                <a:solidFill>
                  <a:srgbClr val="162046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• </a:t>
            </a:r>
            <a:r>
              <a:rPr lang="en-US" sz="2550" dirty="0" err="1">
                <a:solidFill>
                  <a:srgbClr val="162046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簡化流程，減少重複測試</a:t>
            </a:r>
            <a:endParaRPr lang="en-US" sz="2550" dirty="0"/>
          </a:p>
        </p:txBody>
      </p:sp>
      <p:sp>
        <p:nvSpPr>
          <p:cNvPr id="11" name="Text 6"/>
          <p:cNvSpPr/>
          <p:nvPr/>
        </p:nvSpPr>
        <p:spPr>
          <a:xfrm>
            <a:off x="8074818" y="3765030"/>
            <a:ext cx="3771900" cy="77063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35"/>
              </a:lnSpc>
              <a:buNone/>
            </a:pPr>
            <a:r>
              <a:rPr lang="en-US" sz="2550" dirty="0">
                <a:solidFill>
                  <a:srgbClr val="162046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• </a:t>
            </a:r>
            <a:r>
              <a:rPr lang="en-US" sz="2550" dirty="0" err="1">
                <a:solidFill>
                  <a:srgbClr val="162046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提高效率</a:t>
            </a:r>
            <a:r>
              <a:rPr lang="zh-TW" altLang="en-US" sz="2550" dirty="0">
                <a:solidFill>
                  <a:srgbClr val="162046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，並確保品質</a:t>
            </a:r>
            <a:r>
              <a:rPr lang="en-US" sz="2550" dirty="0">
                <a:solidFill>
                  <a:srgbClr val="162046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
</a:t>
            </a:r>
            <a:endParaRPr lang="en-US" sz="2550" dirty="0"/>
          </a:p>
        </p:txBody>
      </p:sp>
      <p:sp>
        <p:nvSpPr>
          <p:cNvPr id="12" name="Text 7"/>
          <p:cNvSpPr/>
          <p:nvPr/>
        </p:nvSpPr>
        <p:spPr>
          <a:xfrm>
            <a:off x="8391525" y="2800350"/>
            <a:ext cx="7642860" cy="38531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35"/>
              </a:lnSpc>
              <a:buNone/>
            </a:pPr>
            <a:endParaRPr lang="en-US" sz="2550" dirty="0"/>
          </a:p>
        </p:txBody>
      </p:sp>
      <p:sp>
        <p:nvSpPr>
          <p:cNvPr id="18" name="Text 0">
            <a:extLst>
              <a:ext uri="{FF2B5EF4-FFF2-40B4-BE49-F238E27FC236}">
                <a16:creationId xmlns:a16="http://schemas.microsoft.com/office/drawing/2014/main" id="{0A63B227-7362-45A4-A5D4-D65E49192E09}"/>
              </a:ext>
            </a:extLst>
          </p:cNvPr>
          <p:cNvSpPr/>
          <p:nvPr/>
        </p:nvSpPr>
        <p:spPr>
          <a:xfrm>
            <a:off x="555783" y="154261"/>
            <a:ext cx="3581400" cy="10743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8460"/>
              </a:lnSpc>
              <a:buNone/>
            </a:pPr>
            <a:r>
              <a:rPr lang="en-US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</a:t>
            </a:r>
            <a:r>
              <a:rPr lang="en-US" altLang="zh-TW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4</a:t>
            </a:r>
            <a:endParaRPr lang="en-US" sz="7050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5B534C9E-B089-4F1C-B93D-589F03A213A7}"/>
              </a:ext>
            </a:extLst>
          </p:cNvPr>
          <p:cNvSpPr/>
          <p:nvPr/>
        </p:nvSpPr>
        <p:spPr>
          <a:xfrm>
            <a:off x="460533" y="4516202"/>
            <a:ext cx="3771900" cy="77063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035"/>
              </a:lnSpc>
              <a:buNone/>
            </a:pPr>
            <a:r>
              <a:rPr lang="en-US" sz="2550" dirty="0">
                <a:solidFill>
                  <a:srgbClr val="162046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• </a:t>
            </a:r>
            <a:r>
              <a:rPr lang="zh-TW" altLang="en-US" sz="2550" dirty="0">
                <a:latin typeface="Hubot Sans" pitchFamily="34" charset="0"/>
                <a:ea typeface="Hubot Sans" pitchFamily="34" charset="-122"/>
                <a:cs typeface="Hubot Sans" pitchFamily="34" charset="-120"/>
              </a:rPr>
              <a:t>由指定實驗室轉發型式試驗報告</a:t>
            </a:r>
            <a:endParaRPr lang="en-US" sz="2550" dirty="0">
              <a:latin typeface="Hubot Sans" pitchFamily="34" charset="0"/>
              <a:ea typeface="Hubot Sans" pitchFamily="34" charset="-122"/>
              <a:cs typeface="Hubot Sans" pitchFamily="34" charset="-120"/>
            </a:endParaRPr>
          </a:p>
          <a:p>
            <a:pPr marL="0" indent="0">
              <a:lnSpc>
                <a:spcPts val="3035"/>
              </a:lnSpc>
              <a:buNone/>
            </a:pPr>
            <a:endParaRPr lang="en-US" sz="2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075" y="3607296"/>
            <a:ext cx="3255169" cy="305172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934468" y="609600"/>
            <a:ext cx="8743950" cy="5829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4590"/>
              </a:lnSpc>
              <a:buNone/>
            </a:pPr>
            <a:r>
              <a:rPr lang="en-US" sz="4800" b="1" dirty="0">
                <a:solidFill>
                  <a:srgbClr val="00206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檢驗範圍與排除項目</a:t>
            </a:r>
            <a:endParaRPr lang="en-US" sz="4800" dirty="0"/>
          </a:p>
        </p:txBody>
      </p:sp>
      <p:sp>
        <p:nvSpPr>
          <p:cNvPr id="5" name="Text 1"/>
          <p:cNvSpPr/>
          <p:nvPr/>
        </p:nvSpPr>
        <p:spPr>
          <a:xfrm>
            <a:off x="1019175" y="2286000"/>
            <a:ext cx="4306193" cy="8572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375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• 高度80毫米以上之熱軋H型鋼
• 經簡易二次加工處理者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6753225" y="2286000"/>
            <a:ext cx="2786955" cy="8572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375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• </a:t>
            </a:r>
            <a:r>
              <a:rPr lang="en-US" sz="2250" dirty="0" err="1">
                <a:solidFill>
                  <a:srgbClr val="00000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車用</a:t>
            </a:r>
            <a:r>
              <a:rPr lang="en-US" sz="2250" dirty="0">
                <a:solidFill>
                  <a:srgbClr val="00000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
• 高度未達80毫米者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1076325" y="1647825"/>
            <a:ext cx="3086100" cy="33426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633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納入檢驗範圍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6810375" y="1647825"/>
            <a:ext cx="3200400" cy="34677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730"/>
              </a:lnSpc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排除檢驗範圍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5"/>
          <p:cNvSpPr/>
          <p:nvPr/>
        </p:nvSpPr>
        <p:spPr>
          <a:xfrm>
            <a:off x="7810500" y="5715000"/>
            <a:ext cx="9239250" cy="28575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2250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Noto Sans JP" pitchFamily="34" charset="0"/>
                <a:ea typeface="Noto Sans JP" pitchFamily="34" charset="-122"/>
                <a:cs typeface="Noto Sans JP" pitchFamily="34" charset="-120"/>
              </a:rPr>
              <a:t>檢驗標準維持CNS 2473等6種國家標準</a:t>
            </a:r>
            <a:endParaRPr lang="en-US" sz="1875" dirty="0"/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383581E4-9FEE-4900-A35F-5D5895C5D0D5}"/>
              </a:ext>
            </a:extLst>
          </p:cNvPr>
          <p:cNvSpPr/>
          <p:nvPr/>
        </p:nvSpPr>
        <p:spPr>
          <a:xfrm>
            <a:off x="657225" y="363885"/>
            <a:ext cx="3581400" cy="10743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8460"/>
              </a:lnSpc>
              <a:buNone/>
            </a:pPr>
            <a:r>
              <a:rPr lang="en-US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</a:t>
            </a:r>
            <a:r>
              <a:rPr lang="en-US" altLang="zh-TW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5</a:t>
            </a:r>
            <a:endParaRPr lang="en-US" sz="7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114800" y="617786"/>
            <a:ext cx="3962400" cy="638919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5031"/>
              </a:lnSpc>
              <a:buNone/>
            </a:pPr>
            <a:r>
              <a:rPr lang="zh-TW" altLang="en-US" sz="4800" b="1" dirty="0">
                <a:solidFill>
                  <a:srgbClr val="163163"/>
                </a:solidFill>
                <a:latin typeface="Noto Sans S Chinese Bold Bold 6" pitchFamily="34" charset="0"/>
                <a:ea typeface="Noto Sans S Chinese Bold Bold 6" pitchFamily="34" charset="-122"/>
                <a:cs typeface="Noto Sans S Chinese Bold Bold 6" pitchFamily="34" charset="-120"/>
              </a:rPr>
              <a:t>討論議題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7845698" y="2409825"/>
            <a:ext cx="2952750" cy="380851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999"/>
              </a:lnSpc>
              <a:buNone/>
            </a:pPr>
            <a:endParaRPr lang="en-US" sz="2325" dirty="0"/>
          </a:p>
        </p:txBody>
      </p:sp>
      <p:sp>
        <p:nvSpPr>
          <p:cNvPr id="7" name="Text 4"/>
          <p:cNvSpPr/>
          <p:nvPr/>
        </p:nvSpPr>
        <p:spPr>
          <a:xfrm>
            <a:off x="1200150" y="5667375"/>
            <a:ext cx="2577405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8" name="Text 5"/>
          <p:cNvSpPr/>
          <p:nvPr/>
        </p:nvSpPr>
        <p:spPr>
          <a:xfrm>
            <a:off x="5343525" y="5667375"/>
            <a:ext cx="1718221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9" name="Text 6"/>
          <p:cNvSpPr/>
          <p:nvPr/>
        </p:nvSpPr>
        <p:spPr>
          <a:xfrm>
            <a:off x="8458200" y="5667375"/>
            <a:ext cx="2252663" cy="66347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2612"/>
              </a:lnSpc>
              <a:buNone/>
            </a:pPr>
            <a:endParaRPr lang="en-US" sz="2025" dirty="0"/>
          </a:p>
        </p:txBody>
      </p:sp>
      <p:sp>
        <p:nvSpPr>
          <p:cNvPr id="13" name="Text 0">
            <a:extLst>
              <a:ext uri="{FF2B5EF4-FFF2-40B4-BE49-F238E27FC236}">
                <a16:creationId xmlns:a16="http://schemas.microsoft.com/office/drawing/2014/main" id="{97862179-C006-43BB-BFA6-BE584E02ADC2}"/>
              </a:ext>
            </a:extLst>
          </p:cNvPr>
          <p:cNvSpPr/>
          <p:nvPr/>
        </p:nvSpPr>
        <p:spPr>
          <a:xfrm>
            <a:off x="657225" y="523875"/>
            <a:ext cx="3581400" cy="10743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8460"/>
              </a:lnSpc>
              <a:buNone/>
            </a:pPr>
            <a:r>
              <a:rPr lang="en-US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</a:t>
            </a:r>
            <a:r>
              <a:rPr lang="en-US" altLang="zh-TW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6</a:t>
            </a:r>
            <a:endParaRPr lang="en-US" sz="7050" dirty="0"/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9DC7F297-0B4C-4B17-AEA1-28EC8B628E51}"/>
              </a:ext>
            </a:extLst>
          </p:cNvPr>
          <p:cNvSpPr/>
          <p:nvPr/>
        </p:nvSpPr>
        <p:spPr>
          <a:xfrm>
            <a:off x="590550" y="1905000"/>
            <a:ext cx="2400300" cy="4801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780"/>
              </a:lnSpc>
              <a:buNone/>
            </a:pPr>
            <a:r>
              <a:rPr lang="en-US" sz="3150" b="1" dirty="0">
                <a:solidFill>
                  <a:schemeClr val="accent5">
                    <a:lumMod val="75000"/>
                  </a:schemeClr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議題一</a:t>
            </a:r>
            <a:endParaRPr lang="en-US" sz="3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974BB32A-AD68-41E4-85DD-03557D83CF2A}"/>
              </a:ext>
            </a:extLst>
          </p:cNvPr>
          <p:cNvSpPr/>
          <p:nvPr/>
        </p:nvSpPr>
        <p:spPr>
          <a:xfrm>
            <a:off x="590550" y="2479417"/>
            <a:ext cx="9990364" cy="534888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4212"/>
              </a:lnSpc>
              <a:buNone/>
            </a:pPr>
            <a:r>
              <a:rPr lang="en-US" sz="3200" dirty="0" err="1">
                <a:solidFill>
                  <a:srgbClr val="0070C0"/>
                </a:solidFill>
                <a:latin typeface="NotoSansSChineseBlackBold 8"/>
                <a:ea typeface="Noto Sans TC DemiLight" panose="020B0200000000000000" pitchFamily="34" charset="-120"/>
                <a:cs typeface="Hubot Sans" pitchFamily="34" charset="-120"/>
              </a:rPr>
              <a:t>簡易二次加工熱</a:t>
            </a:r>
            <a:r>
              <a:rPr lang="zh-TW" altLang="en-US" sz="3200" dirty="0">
                <a:solidFill>
                  <a:srgbClr val="0070C0"/>
                </a:solidFill>
                <a:latin typeface="NotoSansSChineseBlackBold 8"/>
                <a:ea typeface="Noto Sans TC DemiLight" panose="020B0200000000000000" pitchFamily="34" charset="-120"/>
                <a:cs typeface="Hubot Sans" pitchFamily="34" charset="-120"/>
              </a:rPr>
              <a:t>軋</a:t>
            </a:r>
            <a:r>
              <a:rPr lang="en-US" sz="3200" dirty="0" err="1">
                <a:solidFill>
                  <a:srgbClr val="0070C0"/>
                </a:solidFill>
                <a:latin typeface="NotoSansSChineseBlackBold 8"/>
                <a:ea typeface="Noto Sans TC DemiLight" panose="020B0200000000000000" pitchFamily="34" charset="-120"/>
                <a:cs typeface="Hubot Sans" pitchFamily="34" charset="-120"/>
              </a:rPr>
              <a:t>H型</a:t>
            </a:r>
            <a:r>
              <a:rPr lang="zh-TW" altLang="en-US" sz="3200" dirty="0">
                <a:solidFill>
                  <a:srgbClr val="0070C0"/>
                </a:solidFill>
                <a:latin typeface="NotoSansSChineseBlackBold 8"/>
                <a:ea typeface="Noto Sans TC DemiLight" panose="020B0200000000000000" pitchFamily="34" charset="-120"/>
                <a:cs typeface="Hubot Sans" pitchFamily="34" charset="-120"/>
              </a:rPr>
              <a:t>鋼</a:t>
            </a:r>
            <a:r>
              <a:rPr lang="en-US" sz="3200" dirty="0" err="1">
                <a:solidFill>
                  <a:srgbClr val="0070C0"/>
                </a:solidFill>
                <a:latin typeface="NotoSansSChineseBlackBold 8"/>
                <a:ea typeface="Noto Sans TC DemiLight" panose="020B0200000000000000" pitchFamily="34" charset="-120"/>
                <a:cs typeface="Hubot Sans" pitchFamily="34" charset="-120"/>
              </a:rPr>
              <a:t>產品檢驗規定</a:t>
            </a:r>
            <a:r>
              <a:rPr lang="zh-TW" altLang="en-US" sz="3200" dirty="0">
                <a:solidFill>
                  <a:srgbClr val="0070C0"/>
                </a:solidFill>
                <a:latin typeface="NotoSansSChineseBlackBold 8"/>
                <a:ea typeface="Noto Sans TC DemiLight" panose="020B0200000000000000" pitchFamily="34" charset="-120"/>
                <a:cs typeface="Hubot Sans" pitchFamily="34" charset="-120"/>
              </a:rPr>
              <a:t>草案</a:t>
            </a:r>
            <a:endParaRPr lang="en-US" sz="3200" dirty="0">
              <a:solidFill>
                <a:srgbClr val="0070C0"/>
              </a:solidFill>
              <a:latin typeface="NotoSansSChineseBlackBold 8"/>
              <a:ea typeface="Noto Sans TC DemiLight" panose="020B0200000000000000" pitchFamily="34" charset="-120"/>
            </a:endParaRPr>
          </a:p>
        </p:txBody>
      </p:sp>
      <p:pic>
        <p:nvPicPr>
          <p:cNvPr id="16" name="Image 1" descr="preencoded.png">
            <a:extLst>
              <a:ext uri="{FF2B5EF4-FFF2-40B4-BE49-F238E27FC236}">
                <a16:creationId xmlns:a16="http://schemas.microsoft.com/office/drawing/2014/main" id="{7EE755BC-F660-4FFC-9E72-4BB55FE3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1" y="3257550"/>
            <a:ext cx="1341090" cy="1350913"/>
          </a:xfrm>
          <a:prstGeom prst="rect">
            <a:avLst/>
          </a:prstGeom>
        </p:spPr>
      </p:pic>
      <p:sp>
        <p:nvSpPr>
          <p:cNvPr id="17" name="Text 4">
            <a:extLst>
              <a:ext uri="{FF2B5EF4-FFF2-40B4-BE49-F238E27FC236}">
                <a16:creationId xmlns:a16="http://schemas.microsoft.com/office/drawing/2014/main" id="{E816ABA4-F41C-4388-856F-72FA5D359D6D}"/>
              </a:ext>
            </a:extLst>
          </p:cNvPr>
          <p:cNvSpPr/>
          <p:nvPr/>
        </p:nvSpPr>
        <p:spPr>
          <a:xfrm>
            <a:off x="2019300" y="3276600"/>
            <a:ext cx="7894320" cy="4758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746"/>
              </a:lnSpc>
              <a:buNone/>
            </a:pPr>
            <a:r>
              <a:rPr lang="en-US" sz="2775" dirty="0">
                <a:solidFill>
                  <a:srgbClr val="000000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• </a:t>
            </a:r>
            <a:r>
              <a:rPr lang="en-US" sz="2800" dirty="0" err="1">
                <a:solidFill>
                  <a:srgbClr val="000000"/>
                </a:solidFill>
                <a:latin typeface="NotoSansSChineseBlackBold 8"/>
                <a:ea typeface="Hubot Sans" pitchFamily="34" charset="-122"/>
                <a:cs typeface="Hubot Sans" pitchFamily="34" charset="-120"/>
              </a:rPr>
              <a:t>檢驗規定草案內容</a:t>
            </a:r>
            <a:endParaRPr lang="en-US" sz="2800" dirty="0">
              <a:latin typeface="NotoSansSChineseBlackBold 8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F448A3AD-9298-4509-B59C-197823E40B4A}"/>
              </a:ext>
            </a:extLst>
          </p:cNvPr>
          <p:cNvSpPr/>
          <p:nvPr/>
        </p:nvSpPr>
        <p:spPr>
          <a:xfrm>
            <a:off x="2019300" y="4000500"/>
            <a:ext cx="6484620" cy="47580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746"/>
              </a:lnSpc>
              <a:buNone/>
            </a:pPr>
            <a:r>
              <a:rPr lang="en-US" sz="2775" dirty="0">
                <a:solidFill>
                  <a:srgbClr val="000000"/>
                </a:solidFill>
                <a:latin typeface="Hubot Sans" pitchFamily="34" charset="0"/>
                <a:ea typeface="Hubot Sans" pitchFamily="34" charset="-122"/>
                <a:cs typeface="Hubot Sans" pitchFamily="34" charset="-120"/>
              </a:rPr>
              <a:t>• </a:t>
            </a:r>
            <a:r>
              <a:rPr lang="en-US" altLang="zh-TW" sz="2800" dirty="0">
                <a:solidFill>
                  <a:srgbClr val="000000"/>
                </a:solidFill>
                <a:latin typeface="NotoSansSChineseBlackBold 8"/>
                <a:ea typeface="Hubot Sans" pitchFamily="34" charset="-122"/>
                <a:cs typeface="Hubot Sans" pitchFamily="34" charset="-120"/>
              </a:rPr>
              <a:t>116</a:t>
            </a:r>
            <a:r>
              <a:rPr lang="zh-TW" altLang="en-US" sz="2800" dirty="0">
                <a:solidFill>
                  <a:srgbClr val="000000"/>
                </a:solidFill>
                <a:latin typeface="NotoSansSChineseBlackBold 8"/>
                <a:ea typeface="Hubot Sans" pitchFamily="34" charset="-122"/>
                <a:cs typeface="Hubot Sans" pitchFamily="34" charset="-120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latin typeface="NotoSansSChineseBlackBold 8"/>
                <a:ea typeface="Hubot Sans" pitchFamily="34" charset="-122"/>
                <a:cs typeface="Hubot Sans" pitchFamily="34" charset="-120"/>
              </a:rPr>
              <a:t>7</a:t>
            </a:r>
            <a:r>
              <a:rPr lang="zh-TW" altLang="en-US" sz="2800" dirty="0">
                <a:solidFill>
                  <a:srgbClr val="000000"/>
                </a:solidFill>
                <a:latin typeface="NotoSansSChineseBlackBold 8"/>
                <a:ea typeface="Hubot Sans" pitchFamily="34" charset="-122"/>
                <a:cs typeface="Hubot Sans" pitchFamily="34" charset="-120"/>
              </a:rPr>
              <a:t>月</a:t>
            </a:r>
            <a:r>
              <a:rPr lang="en-US" altLang="zh-TW" sz="2800" dirty="0">
                <a:solidFill>
                  <a:srgbClr val="000000"/>
                </a:solidFill>
                <a:latin typeface="NotoSansSChineseBlackBold 8"/>
                <a:ea typeface="Hubot Sans" pitchFamily="34" charset="-122"/>
                <a:cs typeface="Hubot Sans" pitchFamily="34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NotoSansSChineseBlackBold 8"/>
                <a:ea typeface="Hubot Sans" pitchFamily="34" charset="-122"/>
                <a:cs typeface="Hubot Sans" pitchFamily="34" charset="-120"/>
              </a:rPr>
              <a:t>日起實施</a:t>
            </a:r>
            <a:endParaRPr lang="en-US" sz="2800" dirty="0">
              <a:latin typeface="NotoSansSChineseBlackBold 8"/>
            </a:endParaRPr>
          </a:p>
        </p:txBody>
      </p:sp>
    </p:spTree>
    <p:extLst>
      <p:ext uri="{BB962C8B-B14F-4D97-AF65-F5344CB8AC3E}">
        <p14:creationId xmlns:p14="http://schemas.microsoft.com/office/powerpoint/2010/main" val="243146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750" y="-531168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7373" y="924669"/>
            <a:ext cx="5070552" cy="69726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>
              <a:lnSpc>
                <a:spcPts val="3780"/>
              </a:lnSpc>
            </a:pPr>
            <a:endParaRPr lang="en-US" altLang="zh-TW" sz="315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3780"/>
              </a:lnSpc>
            </a:pPr>
            <a:r>
              <a:rPr lang="en-US" sz="3200" dirty="0" err="1">
                <a:solidFill>
                  <a:srgbClr val="0070C0"/>
                </a:solidFill>
                <a:latin typeface="NotoSansSChineseBlackBold 8" pitchFamily="34" charset="0"/>
                <a:ea typeface="NotoSansSChineseBlackBold 8" pitchFamily="34" charset="-122"/>
              </a:rPr>
              <a:t>海關商品分類號列管理</a:t>
            </a:r>
            <a:endParaRPr lang="en-US" sz="3200" dirty="0">
              <a:solidFill>
                <a:srgbClr val="0070C0"/>
              </a:solidFill>
              <a:latin typeface="NotoSansSChineseBlackBold 8" pitchFamily="34" charset="0"/>
              <a:ea typeface="NotoSansSChineseBlackBold 8" pitchFamily="34" charset="-122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57925" y="1866900"/>
            <a:ext cx="4686300" cy="499914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936"/>
              </a:lnSpc>
              <a:buNone/>
            </a:pPr>
            <a:r>
              <a:rPr lang="en-US" sz="3075" b="1" dirty="0">
                <a:solidFill>
                  <a:schemeClr val="accent2">
                    <a:lumMod val="75000"/>
                  </a:schemeClr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建議解決方案</a:t>
            </a:r>
            <a:endParaRPr lang="en-US" sz="3075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4288631" y="5667375"/>
            <a:ext cx="3886200" cy="41448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 algn="ctr">
              <a:lnSpc>
                <a:spcPts val="3264"/>
              </a:lnSpc>
              <a:buNone/>
            </a:pPr>
            <a:endParaRPr lang="en-US" sz="2550" dirty="0"/>
          </a:p>
        </p:txBody>
      </p:sp>
      <p:sp>
        <p:nvSpPr>
          <p:cNvPr id="7" name="Text 4"/>
          <p:cNvSpPr/>
          <p:nvPr/>
        </p:nvSpPr>
        <p:spPr>
          <a:xfrm>
            <a:off x="962025" y="2457450"/>
            <a:ext cx="5584478" cy="880765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68"/>
              </a:lnSpc>
              <a:buNone/>
            </a:pPr>
            <a:r>
              <a:rPr lang="en-US" sz="2550" dirty="0">
                <a:solidFill>
                  <a:srgbClr val="000000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• </a:t>
            </a:r>
            <a:r>
              <a:rPr lang="en-US" sz="2800" dirty="0" err="1">
                <a:solidFill>
                  <a:srgbClr val="000000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現行</a:t>
            </a:r>
            <a:r>
              <a:rPr lang="zh-TW" altLang="en-US" sz="2800" dirty="0">
                <a:solidFill>
                  <a:srgbClr val="000000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貨</a:t>
            </a:r>
            <a:r>
              <a:rPr lang="en-US" sz="2800" dirty="0">
                <a:solidFill>
                  <a:srgbClr val="000000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號7308.90.90.00-7A涵
蓋</a:t>
            </a:r>
            <a:r>
              <a:rPr lang="zh-TW" altLang="en-US" sz="2800" dirty="0">
                <a:solidFill>
                  <a:srgbClr val="000000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產品</a:t>
            </a:r>
            <a:r>
              <a:rPr lang="en-US" sz="2800" dirty="0" err="1">
                <a:solidFill>
                  <a:srgbClr val="000000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範圍過廣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962025" y="3730898"/>
            <a:ext cx="4263118" cy="440382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68"/>
              </a:lnSpc>
              <a:buNone/>
            </a:pPr>
            <a:r>
              <a:rPr lang="en-US" sz="2550" dirty="0"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•</a:t>
            </a:r>
            <a:r>
              <a:rPr lang="zh-TW" altLang="en-US" sz="2800" dirty="0"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貨號內的非應施檢驗商品進口時造成困擾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6257925" y="2361819"/>
            <a:ext cx="4686300" cy="826746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468"/>
              </a:lnSpc>
              <a:buNone/>
            </a:pPr>
            <a:r>
              <a:rPr lang="en-US" sz="2550" dirty="0">
                <a:solidFill>
                  <a:srgbClr val="000000"/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• </a:t>
            </a:r>
            <a:r>
              <a:rPr lang="en-US" sz="2800" dirty="0" err="1"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鋼鐵公會與國際貿易署協調</a:t>
            </a:r>
            <a:r>
              <a:rPr lang="en-US" altLang="zh-TW" sz="2800" dirty="0" err="1"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建立專屬</a:t>
            </a:r>
            <a:r>
              <a:rPr lang="zh-TW" altLang="en-US" sz="2800" dirty="0"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貨</a:t>
            </a:r>
            <a:r>
              <a:rPr lang="en-US" altLang="zh-TW" sz="2800" dirty="0" err="1"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品分類號列</a:t>
            </a:r>
            <a:endParaRPr lang="en-US" sz="2800" dirty="0"/>
          </a:p>
        </p:txBody>
      </p:sp>
      <p:sp>
        <p:nvSpPr>
          <p:cNvPr id="16" name="Text 0">
            <a:extLst>
              <a:ext uri="{FF2B5EF4-FFF2-40B4-BE49-F238E27FC236}">
                <a16:creationId xmlns:a16="http://schemas.microsoft.com/office/drawing/2014/main" id="{3EE82A4C-AF1F-4714-994F-6430BBC71C43}"/>
              </a:ext>
            </a:extLst>
          </p:cNvPr>
          <p:cNvSpPr/>
          <p:nvPr/>
        </p:nvSpPr>
        <p:spPr>
          <a:xfrm>
            <a:off x="172864" y="55749"/>
            <a:ext cx="3581400" cy="107439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8460"/>
              </a:lnSpc>
              <a:buNone/>
            </a:pPr>
            <a:r>
              <a:rPr lang="en-US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0</a:t>
            </a:r>
            <a:r>
              <a:rPr lang="en-US" altLang="zh-TW" sz="7050" dirty="0">
                <a:solidFill>
                  <a:srgbClr val="B59656"/>
                </a:solidFill>
                <a:latin typeface="Noto Serif KR" pitchFamily="34" charset="0"/>
                <a:ea typeface="Noto Serif KR" pitchFamily="34" charset="-122"/>
                <a:cs typeface="Noto Serif KR" pitchFamily="34" charset="-120"/>
              </a:rPr>
              <a:t>7</a:t>
            </a:r>
            <a:endParaRPr lang="en-US" sz="7050" dirty="0"/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EFE3E611-741A-4492-A430-E945680426E0}"/>
              </a:ext>
            </a:extLst>
          </p:cNvPr>
          <p:cNvSpPr/>
          <p:nvPr/>
        </p:nvSpPr>
        <p:spPr>
          <a:xfrm>
            <a:off x="590550" y="1905000"/>
            <a:ext cx="2400300" cy="4801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780"/>
              </a:lnSpc>
              <a:buNone/>
            </a:pPr>
            <a:endParaRPr lang="en-US" sz="3150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ECFD3481-9E36-4471-B160-BBB4776CF1F1}"/>
              </a:ext>
            </a:extLst>
          </p:cNvPr>
          <p:cNvSpPr/>
          <p:nvPr/>
        </p:nvSpPr>
        <p:spPr>
          <a:xfrm>
            <a:off x="1187373" y="718884"/>
            <a:ext cx="2400300" cy="480120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ctr"/>
          <a:lstStyle/>
          <a:p>
            <a:pPr marL="0" indent="0">
              <a:lnSpc>
                <a:spcPts val="3780"/>
              </a:lnSpc>
              <a:buNone/>
            </a:pPr>
            <a:r>
              <a:rPr lang="en-US" sz="3150" b="1" dirty="0" err="1">
                <a:solidFill>
                  <a:schemeClr val="accent5">
                    <a:lumMod val="75000"/>
                  </a:schemeClr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議題</a:t>
            </a:r>
            <a:r>
              <a:rPr lang="zh-TW" altLang="en-US" sz="3150" b="1" dirty="0">
                <a:solidFill>
                  <a:schemeClr val="accent5">
                    <a:lumMod val="75000"/>
                  </a:schemeClr>
                </a:solidFill>
                <a:latin typeface="NotoSansSChineseBlackBold 8" pitchFamily="34" charset="0"/>
                <a:ea typeface="NotoSansSChineseBlackBold 8" pitchFamily="34" charset="-122"/>
                <a:cs typeface="NotoSansSChineseBlackBold 8" pitchFamily="34" charset="-120"/>
              </a:rPr>
              <a:t>二</a:t>
            </a:r>
            <a:endParaRPr lang="en-US" sz="3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288</Words>
  <Application>Microsoft Office PowerPoint</Application>
  <PresentationFormat>寬螢幕</PresentationFormat>
  <Paragraphs>66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Hubot Sans</vt:lpstr>
      <vt:lpstr>Noto Sans JP</vt:lpstr>
      <vt:lpstr>Noto Sans S Chinese Bold Bold 6</vt:lpstr>
      <vt:lpstr>Noto Sans S Chinese Regular Regular 6</vt:lpstr>
      <vt:lpstr>Noto Sans TC Black</vt:lpstr>
      <vt:lpstr>Noto Serif KR</vt:lpstr>
      <vt:lpstr>NotoSansSChineseBlackBold 8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彭文崇</cp:lastModifiedBy>
  <cp:revision>36</cp:revision>
  <cp:lastPrinted>2026-03-10T01:02:56Z</cp:lastPrinted>
  <dcterms:created xsi:type="dcterms:W3CDTF">2026-03-04T06:32:36Z</dcterms:created>
  <dcterms:modified xsi:type="dcterms:W3CDTF">2026-03-10T01:08:11Z</dcterms:modified>
</cp:coreProperties>
</file>