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handoutMasterIdLst>
    <p:handoutMasterId r:id="rId37"/>
  </p:handoutMasterIdLst>
  <p:sldIdLst>
    <p:sldId id="338" r:id="rId2"/>
    <p:sldId id="337" r:id="rId3"/>
    <p:sldId id="325" r:id="rId4"/>
    <p:sldId id="330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6" r:id="rId27"/>
    <p:sldId id="317" r:id="rId28"/>
    <p:sldId id="318" r:id="rId29"/>
    <p:sldId id="319" r:id="rId30"/>
    <p:sldId id="320" r:id="rId31"/>
    <p:sldId id="321" r:id="rId32"/>
    <p:sldId id="322" r:id="rId33"/>
    <p:sldId id="323" r:id="rId34"/>
    <p:sldId id="335" r:id="rId35"/>
  </p:sldIdLst>
  <p:sldSz cx="9144000" cy="6858000" type="screen4x3"/>
  <p:notesSz cx="6797675" cy="9926638"/>
  <p:custShowLst>
    <p:custShow name="自訂放映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  <p:sld r:id="rId22"/>
        <p:sld r:id="rId23"/>
        <p:sld r:id="rId24"/>
        <p:sld r:id="rId25"/>
        <p:sld r:id="rId26"/>
        <p:sld r:id="rId27"/>
        <p:sld r:id="rId28"/>
        <p:sld r:id="rId29"/>
        <p:sld r:id="rId30"/>
        <p:sld r:id="rId31"/>
        <p:sld r:id="rId32"/>
        <p:sld r:id="rId33"/>
        <p:sld r:id="rId34"/>
        <p:sld r:id="rId35"/>
      </p:sldLst>
    </p:custShow>
  </p:custShow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26227533-EE21-4326-A75B-C5571CCC0600}">
          <p14:sldIdLst>
            <p14:sldId id="338"/>
            <p14:sldId id="337"/>
          </p14:sldIdLst>
        </p14:section>
        <p14:section name="未命名的章節" id="{657B3775-BD0B-4357-9E42-74CB1A743460}">
          <p14:sldIdLst>
            <p14:sldId id="325"/>
            <p14:sldId id="330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</p14:sldIdLst>
        </p14:section>
        <p14:section name="未命名的章節" id="{03E6AF40-12A8-4F65-A8A0-172D0B0CCEDC}">
          <p14:sldIdLst/>
        </p14:section>
        <p14:section name="未命名的章節" id="{07C4EE52-75D8-4FF8-B1D1-71041E11AF1E}">
          <p14:sldIdLst>
            <p14:sldId id="323"/>
            <p14:sldId id="33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4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2196" y="-9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488427582915768"/>
          <c:y val="0.24103288764622693"/>
          <c:w val="0.55328673998394795"/>
          <c:h val="0.573565820123440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玩具!$B$1</c:f>
              <c:strCache>
                <c:ptCount val="1"/>
                <c:pt idx="0">
                  <c:v>檢驗批數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2038567493112959E-3"/>
                  <c:y val="-5.3255242859034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2040302813388008E-3"/>
                  <c:y val="8.71459495660544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038567493112959E-3"/>
                  <c:y val="8.71459495660544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玩具!$A$2:$A$4</c:f>
              <c:numCache>
                <c:formatCode>General</c:formatCode>
                <c:ptCount val="3"/>
                <c:pt idx="0">
                  <c:v>106</c:v>
                </c:pt>
                <c:pt idx="1">
                  <c:v>107</c:v>
                </c:pt>
                <c:pt idx="2">
                  <c:v>108</c:v>
                </c:pt>
              </c:numCache>
            </c:numRef>
          </c:cat>
          <c:val>
            <c:numRef>
              <c:f>玩具!$B$2:$B$4</c:f>
              <c:numCache>
                <c:formatCode>General</c:formatCode>
                <c:ptCount val="3"/>
                <c:pt idx="0">
                  <c:v>19426</c:v>
                </c:pt>
                <c:pt idx="1">
                  <c:v>21303</c:v>
                </c:pt>
                <c:pt idx="2">
                  <c:v>22182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547264"/>
        <c:axId val="83549184"/>
      </c:barChart>
      <c:lineChart>
        <c:grouping val="standard"/>
        <c:varyColors val="0"/>
        <c:ser>
          <c:idx val="1"/>
          <c:order val="1"/>
          <c:tx>
            <c:strRef>
              <c:f>玩具!$C$1</c:f>
              <c:strCache>
                <c:ptCount val="1"/>
                <c:pt idx="0">
                  <c:v>不合格批數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4.3413685327480661E-2"/>
                  <c:y val="-3.2037800465141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9834710743801661E-2"/>
                  <c:y val="-2.90486498553514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5261707988980741E-2"/>
                  <c:y val="-2.6143784869816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玩具!$A$2:$A$4</c:f>
              <c:numCache>
                <c:formatCode>General</c:formatCode>
                <c:ptCount val="3"/>
                <c:pt idx="0">
                  <c:v>106</c:v>
                </c:pt>
                <c:pt idx="1">
                  <c:v>107</c:v>
                </c:pt>
                <c:pt idx="2">
                  <c:v>108</c:v>
                </c:pt>
              </c:numCache>
            </c:numRef>
          </c:cat>
          <c:val>
            <c:numRef>
              <c:f>玩具!$C$2:$C$4</c:f>
              <c:numCache>
                <c:formatCode>General</c:formatCode>
                <c:ptCount val="3"/>
                <c:pt idx="0">
                  <c:v>115</c:v>
                </c:pt>
                <c:pt idx="1">
                  <c:v>169</c:v>
                </c:pt>
                <c:pt idx="2">
                  <c:v>161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3553280"/>
        <c:axId val="83551360"/>
      </c:lineChart>
      <c:catAx>
        <c:axId val="835472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zh-TW"/>
                  <a:t>年度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3549184"/>
        <c:crosses val="autoZero"/>
        <c:auto val="1"/>
        <c:lblAlgn val="ctr"/>
        <c:lblOffset val="100"/>
        <c:noMultiLvlLbl val="0"/>
      </c:catAx>
      <c:valAx>
        <c:axId val="83549184"/>
        <c:scaling>
          <c:orientation val="minMax"/>
        </c:scaling>
        <c:delete val="0"/>
        <c:axPos val="l"/>
        <c:title>
          <c:tx>
            <c:rich>
              <a:bodyPr rot="0" vert="wordArtVertRtl"/>
              <a:lstStyle/>
              <a:p>
                <a:pPr>
                  <a:defRPr/>
                </a:pPr>
                <a:r>
                  <a:rPr lang="zh-TW" altLang="en-US" dirty="0" smtClean="0"/>
                  <a:t>檢</a:t>
                </a:r>
                <a:r>
                  <a:rPr lang="zh-TW" dirty="0" smtClean="0"/>
                  <a:t>驗</a:t>
                </a:r>
                <a:r>
                  <a:rPr lang="zh-TW" dirty="0"/>
                  <a:t>批數</a:t>
                </a:r>
              </a:p>
            </c:rich>
          </c:tx>
          <c:layout>
            <c:manualLayout>
              <c:xMode val="edge"/>
              <c:yMode val="edge"/>
              <c:x val="0"/>
              <c:y val="0.4355643763826704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TW"/>
          </a:p>
        </c:txPr>
        <c:crossAx val="83547264"/>
        <c:crosses val="autoZero"/>
        <c:crossBetween val="between"/>
        <c:majorUnit val="5000"/>
      </c:valAx>
      <c:valAx>
        <c:axId val="83551360"/>
        <c:scaling>
          <c:orientation val="minMax"/>
        </c:scaling>
        <c:delete val="0"/>
        <c:axPos val="r"/>
        <c:title>
          <c:tx>
            <c:rich>
              <a:bodyPr rot="0" vert="wordArtVertRtl"/>
              <a:lstStyle/>
              <a:p>
                <a:pPr>
                  <a:defRPr/>
                </a:pPr>
                <a:r>
                  <a:rPr lang="zh-TW"/>
                  <a:t>不合格批數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3553280"/>
        <c:crosses val="max"/>
        <c:crossBetween val="between"/>
      </c:valAx>
      <c:catAx>
        <c:axId val="835532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83551360"/>
        <c:crosses val="autoZero"/>
        <c:auto val="1"/>
        <c:lblAlgn val="ctr"/>
        <c:lblOffset val="100"/>
        <c:noMultiLvlLbl val="0"/>
      </c:catAx>
      <c:spPr>
        <a:noFill/>
      </c:spPr>
    </c:plotArea>
    <c:legend>
      <c:legendPos val="r"/>
      <c:layout>
        <c:manualLayout>
          <c:xMode val="edge"/>
          <c:yMode val="edge"/>
          <c:x val="0.7313635583879845"/>
          <c:y val="0.69963492152470785"/>
          <c:w val="0.20716253443526178"/>
          <c:h val="0.12691286502945121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400" baseline="0">
          <a:latin typeface="微軟正黑體" panose="020B0604030504040204" pitchFamily="34" charset="-120"/>
          <a:ea typeface="微軟正黑體" panose="020B0604030504040204" pitchFamily="34" charset="-120"/>
        </a:defRPr>
      </a:pPr>
      <a:endParaRPr lang="zh-TW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488427582915768"/>
          <c:y val="0.24103288764622693"/>
          <c:w val="0.55328673998394795"/>
          <c:h val="0.573565820123440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兒童用品!$B$1</c:f>
              <c:strCache>
                <c:ptCount val="1"/>
                <c:pt idx="0">
                  <c:v>檢驗批數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2038567493112959E-3"/>
                  <c:y val="-5.3255242859034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2040302813388008E-3"/>
                  <c:y val="8.71459495660544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038567493112959E-3"/>
                  <c:y val="8.71459495660544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兒童用品!$A$2:$A$4</c:f>
              <c:numCache>
                <c:formatCode>General</c:formatCode>
                <c:ptCount val="3"/>
                <c:pt idx="0">
                  <c:v>106</c:v>
                </c:pt>
                <c:pt idx="1">
                  <c:v>107</c:v>
                </c:pt>
                <c:pt idx="2">
                  <c:v>108</c:v>
                </c:pt>
              </c:numCache>
            </c:numRef>
          </c:cat>
          <c:val>
            <c:numRef>
              <c:f>兒童用品!$B$2:$B$4</c:f>
              <c:numCache>
                <c:formatCode>General</c:formatCode>
                <c:ptCount val="3"/>
                <c:pt idx="0">
                  <c:v>13376</c:v>
                </c:pt>
                <c:pt idx="1">
                  <c:v>13534</c:v>
                </c:pt>
                <c:pt idx="2">
                  <c:v>12022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3530240"/>
        <c:axId val="74318976"/>
      </c:barChart>
      <c:lineChart>
        <c:grouping val="standard"/>
        <c:varyColors val="0"/>
        <c:ser>
          <c:idx val="1"/>
          <c:order val="1"/>
          <c:tx>
            <c:strRef>
              <c:f>兒童用品!$C$1</c:f>
              <c:strCache>
                <c:ptCount val="1"/>
                <c:pt idx="0">
                  <c:v>不合格批數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3.0400468324032381E-2"/>
                  <c:y val="-3.0458754202348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9834710743801661E-2"/>
                  <c:y val="-2.90486498553514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5261707988980741E-2"/>
                  <c:y val="-2.6143784869816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兒童用品!$A$2:$A$4</c:f>
              <c:numCache>
                <c:formatCode>General</c:formatCode>
                <c:ptCount val="3"/>
                <c:pt idx="0">
                  <c:v>106</c:v>
                </c:pt>
                <c:pt idx="1">
                  <c:v>107</c:v>
                </c:pt>
                <c:pt idx="2">
                  <c:v>108</c:v>
                </c:pt>
              </c:numCache>
            </c:numRef>
          </c:cat>
          <c:val>
            <c:numRef>
              <c:f>兒童用品!$C$2:$C$4</c:f>
              <c:numCache>
                <c:formatCode>General</c:formatCode>
                <c:ptCount val="3"/>
                <c:pt idx="0">
                  <c:v>57</c:v>
                </c:pt>
                <c:pt idx="1">
                  <c:v>51</c:v>
                </c:pt>
                <c:pt idx="2">
                  <c:v>36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4339456"/>
        <c:axId val="74320896"/>
      </c:lineChart>
      <c:catAx>
        <c:axId val="12353024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zh-TW"/>
                  <a:t>年度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74318976"/>
        <c:crosses val="autoZero"/>
        <c:auto val="1"/>
        <c:lblAlgn val="ctr"/>
        <c:lblOffset val="100"/>
        <c:noMultiLvlLbl val="0"/>
      </c:catAx>
      <c:valAx>
        <c:axId val="74318976"/>
        <c:scaling>
          <c:orientation val="minMax"/>
        </c:scaling>
        <c:delete val="0"/>
        <c:axPos val="l"/>
        <c:title>
          <c:tx>
            <c:rich>
              <a:bodyPr rot="0" vert="wordArtVertRtl"/>
              <a:lstStyle/>
              <a:p>
                <a:pPr>
                  <a:defRPr/>
                </a:pPr>
                <a:r>
                  <a:rPr lang="zh-TW" altLang="en-US" dirty="0" smtClean="0"/>
                  <a:t>檢</a:t>
                </a:r>
                <a:r>
                  <a:rPr lang="zh-TW" dirty="0" smtClean="0"/>
                  <a:t>驗</a:t>
                </a:r>
                <a:r>
                  <a:rPr lang="zh-TW" dirty="0"/>
                  <a:t>批數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23530240"/>
        <c:crosses val="autoZero"/>
        <c:crossBetween val="between"/>
        <c:majorUnit val="5000"/>
      </c:valAx>
      <c:valAx>
        <c:axId val="74320896"/>
        <c:scaling>
          <c:orientation val="minMax"/>
        </c:scaling>
        <c:delete val="0"/>
        <c:axPos val="r"/>
        <c:title>
          <c:tx>
            <c:rich>
              <a:bodyPr rot="0" vert="wordArtVertRtl"/>
              <a:lstStyle/>
              <a:p>
                <a:pPr>
                  <a:defRPr/>
                </a:pPr>
                <a:r>
                  <a:rPr lang="zh-TW"/>
                  <a:t>不合格批數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74339456"/>
        <c:crosses val="max"/>
        <c:crossBetween val="between"/>
      </c:valAx>
      <c:catAx>
        <c:axId val="743394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74320896"/>
        <c:crosses val="autoZero"/>
        <c:auto val="1"/>
        <c:lblAlgn val="ctr"/>
        <c:lblOffset val="100"/>
        <c:noMultiLvlLbl val="0"/>
      </c:catAx>
      <c:spPr>
        <a:noFill/>
      </c:spPr>
    </c:plotArea>
    <c:legend>
      <c:legendPos val="r"/>
      <c:layout>
        <c:manualLayout>
          <c:xMode val="edge"/>
          <c:yMode val="edge"/>
          <c:x val="0.73333333333333361"/>
          <c:y val="0.65952672201311302"/>
          <c:w val="0.20716253443526178"/>
          <c:h val="0.12691286502945121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400" baseline="0">
          <a:latin typeface="微軟正黑體" panose="020B0604030504040204" pitchFamily="34" charset="-120"/>
          <a:ea typeface="微軟正黑體" panose="020B0604030504040204" pitchFamily="34" charset="-120"/>
        </a:defRPr>
      </a:pPr>
      <a:endParaRPr lang="zh-TW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1488427582915768"/>
          <c:y val="0.24103288764622693"/>
          <c:w val="0.55328673998394795"/>
          <c:h val="0.573565820123440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內衣!$C$4</c:f>
              <c:strCache>
                <c:ptCount val="1"/>
                <c:pt idx="0">
                  <c:v>檢驗批數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704674017701745E-3"/>
                  <c:y val="7.01159112005226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204030281338800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038567493112959E-3"/>
                  <c:y val="8.71459495660544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內衣!$B$5:$B$7</c:f>
              <c:numCache>
                <c:formatCode>General</c:formatCode>
                <c:ptCount val="3"/>
                <c:pt idx="0">
                  <c:v>106</c:v>
                </c:pt>
                <c:pt idx="1">
                  <c:v>107</c:v>
                </c:pt>
                <c:pt idx="2">
                  <c:v>108</c:v>
                </c:pt>
              </c:numCache>
            </c:numRef>
          </c:cat>
          <c:val>
            <c:numRef>
              <c:f>內衣!$C$5:$C$7</c:f>
              <c:numCache>
                <c:formatCode>General</c:formatCode>
                <c:ptCount val="3"/>
                <c:pt idx="0">
                  <c:v>12886</c:v>
                </c:pt>
                <c:pt idx="1">
                  <c:v>10132</c:v>
                </c:pt>
                <c:pt idx="2">
                  <c:v>9432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256896"/>
        <c:axId val="134263168"/>
      </c:barChart>
      <c:lineChart>
        <c:grouping val="standard"/>
        <c:varyColors val="0"/>
        <c:ser>
          <c:idx val="1"/>
          <c:order val="1"/>
          <c:tx>
            <c:strRef>
              <c:f>內衣!$D$4</c:f>
              <c:strCache>
                <c:ptCount val="1"/>
                <c:pt idx="0">
                  <c:v>不合格批數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1.1019283746556479E-2"/>
                  <c:y val="-8.71459495660544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9834710743801661E-2"/>
                  <c:y val="-2.90486498553514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5261707988980741E-2"/>
                  <c:y val="-2.6143784869816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內衣!$B$5:$B$7</c:f>
              <c:numCache>
                <c:formatCode>General</c:formatCode>
                <c:ptCount val="3"/>
                <c:pt idx="0">
                  <c:v>106</c:v>
                </c:pt>
                <c:pt idx="1">
                  <c:v>107</c:v>
                </c:pt>
                <c:pt idx="2">
                  <c:v>108</c:v>
                </c:pt>
              </c:numCache>
            </c:numRef>
          </c:cat>
          <c:val>
            <c:numRef>
              <c:f>內衣!$D$5:$D$7</c:f>
              <c:numCache>
                <c:formatCode>General</c:formatCode>
                <c:ptCount val="3"/>
                <c:pt idx="0">
                  <c:v>6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4275456"/>
        <c:axId val="134265088"/>
      </c:lineChart>
      <c:catAx>
        <c:axId val="1342568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zh-TW"/>
                  <a:t>年度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34263168"/>
        <c:crosses val="autoZero"/>
        <c:auto val="1"/>
        <c:lblAlgn val="ctr"/>
        <c:lblOffset val="100"/>
        <c:noMultiLvlLbl val="0"/>
      </c:catAx>
      <c:valAx>
        <c:axId val="134263168"/>
        <c:scaling>
          <c:orientation val="minMax"/>
        </c:scaling>
        <c:delete val="0"/>
        <c:axPos val="l"/>
        <c:title>
          <c:tx>
            <c:rich>
              <a:bodyPr rot="0" vert="wordArtVertRtl"/>
              <a:lstStyle/>
              <a:p>
                <a:pPr>
                  <a:defRPr/>
                </a:pPr>
                <a:r>
                  <a:rPr lang="zh-TW"/>
                  <a:t>檢驗批數</a:t>
                </a:r>
              </a:p>
            </c:rich>
          </c:tx>
          <c:layout>
            <c:manualLayout>
              <c:xMode val="edge"/>
              <c:yMode val="edge"/>
              <c:x val="0"/>
              <c:y val="0.4159921624053337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TW"/>
          </a:p>
        </c:txPr>
        <c:crossAx val="134256896"/>
        <c:crosses val="autoZero"/>
        <c:crossBetween val="between"/>
        <c:majorUnit val="5000"/>
      </c:valAx>
      <c:valAx>
        <c:axId val="134265088"/>
        <c:scaling>
          <c:orientation val="minMax"/>
          <c:max val="6"/>
          <c:min val="0"/>
        </c:scaling>
        <c:delete val="0"/>
        <c:axPos val="r"/>
        <c:title>
          <c:tx>
            <c:rich>
              <a:bodyPr rot="0" vert="wordArtVertRtl"/>
              <a:lstStyle/>
              <a:p>
                <a:pPr>
                  <a:defRPr/>
                </a:pPr>
                <a:r>
                  <a:rPr lang="zh-TW"/>
                  <a:t>不合格批數</a:t>
                </a:r>
              </a:p>
            </c:rich>
          </c:tx>
          <c:overlay val="0"/>
        </c:title>
        <c:numFmt formatCode="#,##0_);[Red]\(#,##0\)" sourceLinked="0"/>
        <c:majorTickMark val="out"/>
        <c:minorTickMark val="none"/>
        <c:tickLblPos val="nextTo"/>
        <c:crossAx val="134275456"/>
        <c:crosses val="max"/>
        <c:crossBetween val="between"/>
      </c:valAx>
      <c:catAx>
        <c:axId val="1342754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34265088"/>
        <c:crosses val="autoZero"/>
        <c:auto val="1"/>
        <c:lblAlgn val="ctr"/>
        <c:lblOffset val="100"/>
        <c:noMultiLvlLbl val="0"/>
      </c:catAx>
      <c:spPr>
        <a:noFill/>
      </c:spPr>
    </c:plotArea>
    <c:legend>
      <c:legendPos val="r"/>
      <c:layout>
        <c:manualLayout>
          <c:xMode val="edge"/>
          <c:yMode val="edge"/>
          <c:x val="0.73333333333333361"/>
          <c:y val="0.65952672201311302"/>
          <c:w val="0.20716253443526178"/>
          <c:h val="0.12691286502945121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400" baseline="0">
          <a:latin typeface="微軟正黑體" panose="020B0604030504040204" pitchFamily="34" charset="-120"/>
          <a:ea typeface="微軟正黑體" panose="020B0604030504040204" pitchFamily="34" charset="-120"/>
        </a:defRPr>
      </a:pPr>
      <a:endParaRPr lang="zh-TW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87A2E-8939-431D-9528-9492B7703A28}" type="datetimeFigureOut">
              <a:rPr lang="zh-TW" altLang="en-US" smtClean="0"/>
              <a:t>2020/12/3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C7C487-2D23-4101-A6D8-6E4A70874DC6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465368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5803A-5858-49F8-A6B1-9AD4BE4A29E0}" type="datetimeFigureOut">
              <a:rPr lang="zh-TW" altLang="en-US" smtClean="0"/>
              <a:pPr/>
              <a:t>2020/12/3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AE682F-8AE3-4FC0-82E8-66D40B3A0049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2362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778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7275CF42-1C8A-4D92-A75B-D81B4251D20B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3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8806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F2B711BD-26AB-4A5C-A94F-CD14ABF9DF18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12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8909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14A345C1-8DB4-43EE-8EF4-5AC7174DC5E8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13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8909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14A345C1-8DB4-43EE-8EF4-5AC7174DC5E8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14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011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B2E58BA1-C23F-40AC-96AA-99445514BB23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15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114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A846B978-CAE1-48A8-BEF1-143E5B3C7A40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16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216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21D7C12F-F998-4A13-831C-C29D0ED85B08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17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216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21D7C12F-F998-4A13-831C-C29D0ED85B08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18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318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C688E64A-310A-4D1B-BF43-63DF900E53B4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19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42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287D8EC9-7BE7-4FAF-9AA6-B2DDD9E54EB9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20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52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43DC97CA-4DBA-4624-B7D3-99B1D6A0FE0F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21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778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7275CF42-1C8A-4D92-A75B-D81B4251D20B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4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626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A3343600-CC23-43B2-B2A0-FCC86E8DCF7B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22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728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48ACBB10-341F-4D57-B87E-B3B3997449C6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23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830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0F940820-046D-4915-BD4A-7309BED78C47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24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933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3C2D7C6E-68F4-4353-BAF9-0A9FC99D17D6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25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10035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3299603C-3C1B-4649-A40D-FF6210FD277C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26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10138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6357801C-614A-4E46-A6D5-474126B13F9E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27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10240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F01D8877-8F34-49F7-936B-79E4A9407D60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28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318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C688E64A-310A-4D1B-BF43-63DF900E53B4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29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421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287D8EC9-7BE7-4FAF-9AA6-B2DDD9E54EB9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30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9523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43DC97CA-4DBA-4624-B7D3-99B1D6A0FE0F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31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8090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89A48A90-54CE-4311-BD0E-4AE5241B0DC2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5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10342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6E1F9FAA-46D2-4A9D-B0AD-2A0EDDD78924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32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投影片圖像版面配置區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備忘稿版面配置區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TW" altLang="en-US" smtClean="0"/>
          </a:p>
        </p:txBody>
      </p:sp>
      <p:sp>
        <p:nvSpPr>
          <p:cNvPr id="104452" name="投影片編號版面配置區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39775" indent="-28257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39825" indent="-2254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7025" indent="-2254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4225" indent="-22542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14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686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58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3025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797BCF19-6A47-4439-BFE3-074C9456C725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33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8192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C5C3EC20-E88E-4274-8108-92A2FADC0CC6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6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82948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0B9B8C7F-205C-4DD6-BA1F-18DA349A1C12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7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83972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FE8B4865-A812-40FE-B83B-766066998161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8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84996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DEF40E5B-378A-40D1-BCAC-FB4BE1B6687A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9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8602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62050CB2-C59C-4F72-830C-2BAAA462A115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10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TW" altLang="en-US" smtClean="0"/>
          </a:p>
        </p:txBody>
      </p:sp>
      <p:sp>
        <p:nvSpPr>
          <p:cNvPr id="87044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1363" indent="-2841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14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5986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5813" indent="-227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30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02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74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4613" indent="-227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1EEEAC03-46C5-4C44-977B-27AC787C6A57}" type="slidenum">
              <a:rPr lang="zh-TW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11</a:t>
            </a:fld>
            <a:endParaRPr lang="zh-TW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64F3-54ED-4659-BD79-E711B65F902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2020/12/3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98274-6C2F-40F3-9FC9-67286F90056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2072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64F3-54ED-4659-BD79-E711B65F902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2020/12/3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E96EC-F021-4BCE-9FE8-93D8357C309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88624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64F3-54ED-4659-BD79-E711B65F902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2020/12/3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82FC9-02F2-403E-A64C-D935D2AB845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6616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-30486" y="0"/>
            <a:ext cx="9174485" cy="1268760"/>
          </a:xfrm>
        </p:spPr>
        <p:txBody>
          <a:bodyPr>
            <a:normAutofit/>
          </a:bodyPr>
          <a:lstStyle>
            <a:lvl1pPr marL="1076325" indent="-1076325" algn="l">
              <a:defRPr sz="3600">
                <a:solidFill>
                  <a:srgbClr val="2946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040560"/>
          </a:xfrm>
        </p:spPr>
        <p:txBody>
          <a:bodyPr>
            <a:normAutofit/>
          </a:bodyPr>
          <a:lstStyle>
            <a:lvl1pPr>
              <a:defRPr sz="2800"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>
              <a:defRPr sz="2400">
                <a:latin typeface="標楷體" panose="03000509000000000000" pitchFamily="65" charset="-120"/>
                <a:ea typeface="標楷體" panose="03000509000000000000" pitchFamily="65" charset="-120"/>
              </a:defRPr>
            </a:lvl2pPr>
            <a:lvl3pPr>
              <a:defRPr sz="2000">
                <a:latin typeface="標楷體" panose="03000509000000000000" pitchFamily="65" charset="-120"/>
                <a:ea typeface="標楷體" panose="03000509000000000000" pitchFamily="65" charset="-120"/>
              </a:defRPr>
            </a:lvl3pPr>
            <a:lvl4pPr>
              <a:defRPr sz="1800">
                <a:latin typeface="標楷體" panose="03000509000000000000" pitchFamily="65" charset="-120"/>
                <a:ea typeface="標楷體" panose="03000509000000000000" pitchFamily="65" charset="-120"/>
              </a:defRPr>
            </a:lvl4pPr>
            <a:lvl5pPr>
              <a:defRPr sz="1800">
                <a:latin typeface="標楷體" panose="03000509000000000000" pitchFamily="65" charset="-120"/>
                <a:ea typeface="標楷體" panose="03000509000000000000" pitchFamily="65" charset="-120"/>
              </a:defRPr>
            </a:lvl5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64F3-54ED-4659-BD79-E711B65F902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2020/12/3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7EE50C86-3F94-4B5D-B353-87E5B89CCAED}" type="slidenum">
              <a:rPr lang="zh-TW" alt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TW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970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64F3-54ED-4659-BD79-E711B65F902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2020/12/3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910F5-230F-4846-8CB3-8037653A7D4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88687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64F3-54ED-4659-BD79-E711B65F902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2020/12/3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6D4C59-D282-4B06-9E1D-9199C5DF041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43077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64F3-54ED-4659-BD79-E711B65F902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2020/12/3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E24CD-7334-4979-BBD4-4B0B35D4E42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40793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64F3-54ED-4659-BD79-E711B65F902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2020/12/3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E22C5-658A-472E-8AF8-60B78C9B987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8946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64F3-54ED-4659-BD79-E711B65F902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2020/12/3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8DBD4-7B3B-4841-9B7C-A9E4639CBE2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8424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64F3-54ED-4659-BD79-E711B65F902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2020/12/3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3CFDC-EFCE-4DEA-A707-6A566D95A9C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80966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64F3-54ED-4659-BD79-E711B65F902A}" type="datetimeFigureOut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2020/12/3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FEF3E-82D7-48B3-A0D2-E178DA21A53D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69697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2051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  <a:ea typeface="新細明體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5364F3-54ED-4659-BD79-E711B65F902A}" type="datetimeFigureOut">
              <a:rPr kumimoji="1" lang="zh-TW" alt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2020/12/3</a:t>
            </a:fld>
            <a:endParaRPr kumimoji="1"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  <a:ea typeface="新細明體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solidFill>
                  <a:srgbClr val="898989"/>
                </a:solidFill>
                <a:ea typeface="新細明體" pitchFamily="18" charset="-12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78B5DA-7685-44C2-ADBB-81F8096519C6}" type="slidenum">
              <a:rPr kumimoji="1" lang="zh-TW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zh-TW" altLang="en-US"/>
          </a:p>
        </p:txBody>
      </p:sp>
      <p:pic>
        <p:nvPicPr>
          <p:cNvPr id="2055" name="圖片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圖片 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23"/>
          <a:stretch>
            <a:fillRect/>
          </a:stretch>
        </p:blipFill>
        <p:spPr bwMode="auto">
          <a:xfrm>
            <a:off x="8096250" y="0"/>
            <a:ext cx="104775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954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新細明體" panose="02020500000000000000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10" Type="http://schemas.openxmlformats.org/officeDocument/2006/relationships/image" Target="../media/image65.png"/><Relationship Id="rId4" Type="http://schemas.openxmlformats.org/officeDocument/2006/relationships/image" Target="../media/image59.jpeg"/><Relationship Id="rId9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7772400" cy="2016225"/>
          </a:xfrm>
        </p:spPr>
        <p:txBody>
          <a:bodyPr/>
          <a:lstStyle/>
          <a:p>
            <a:r>
              <a:rPr lang="zh-TW" altLang="en-US" sz="4000" dirty="0"/>
              <a:t>經濟部標準檢驗</a:t>
            </a:r>
            <a:r>
              <a:rPr lang="zh-TW" altLang="en-US" sz="4000" dirty="0" smtClean="0"/>
              <a:t>局</a:t>
            </a:r>
            <a:r>
              <a:rPr lang="en-US" altLang="zh-TW" sz="4000" dirty="0"/>
              <a:t/>
            </a:r>
            <a:br>
              <a:rPr lang="en-US" altLang="zh-TW" sz="4000" dirty="0"/>
            </a:br>
            <a:r>
              <a:rPr lang="en-US" altLang="zh-TW" sz="4000" dirty="0"/>
              <a:t>CEDAW</a:t>
            </a:r>
            <a:r>
              <a:rPr lang="zh-TW" altLang="en-US" sz="4000" dirty="0"/>
              <a:t>案例</a:t>
            </a:r>
            <a:r>
              <a:rPr lang="zh-TW" altLang="en-US" sz="4000" dirty="0" smtClean="0"/>
              <a:t>教材</a:t>
            </a:r>
            <a:r>
              <a:rPr lang="en-US" altLang="zh-TW" sz="6000" dirty="0" smtClean="0"/>
              <a:t/>
            </a:r>
            <a:br>
              <a:rPr lang="en-US" altLang="zh-TW" sz="6000" dirty="0" smtClean="0"/>
            </a:br>
            <a:r>
              <a:rPr lang="zh-TW" altLang="en-US" sz="6000" dirty="0"/>
              <a:t/>
            </a:r>
            <a:br>
              <a:rPr lang="zh-TW" altLang="en-US" sz="6000" dirty="0"/>
            </a:br>
            <a:endParaRPr lang="zh-TW" altLang="en-US" sz="60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284984"/>
            <a:ext cx="7088832" cy="3024336"/>
          </a:xfrm>
        </p:spPr>
        <p:txBody>
          <a:bodyPr/>
          <a:lstStyle/>
          <a:p>
            <a:r>
              <a:rPr lang="zh-TW" altLang="en-US" sz="5400" dirty="0" smtClean="0">
                <a:solidFill>
                  <a:schemeClr val="tx1"/>
                </a:solidFill>
              </a:rPr>
              <a:t>從商品安全著手，</a:t>
            </a:r>
            <a:endParaRPr lang="en-US" altLang="zh-TW" sz="5400" dirty="0" smtClean="0">
              <a:solidFill>
                <a:schemeClr val="tx1"/>
              </a:solidFill>
            </a:endParaRPr>
          </a:p>
          <a:p>
            <a:r>
              <a:rPr lang="zh-TW" altLang="en-US" sz="5400" dirty="0" smtClean="0">
                <a:solidFill>
                  <a:schemeClr val="tx1"/>
                </a:solidFill>
              </a:rPr>
              <a:t>營造性別平等幸福家園</a:t>
            </a:r>
            <a:endParaRPr lang="en-US" altLang="zh-TW" sz="5400" dirty="0" smtClean="0">
              <a:solidFill>
                <a:schemeClr val="tx1"/>
              </a:solidFill>
            </a:endParaRPr>
          </a:p>
          <a:p>
            <a:endParaRPr lang="en-US" altLang="zh-TW" sz="2400" dirty="0" smtClean="0">
              <a:solidFill>
                <a:schemeClr val="tx1"/>
              </a:solidFill>
            </a:endParaRPr>
          </a:p>
          <a:p>
            <a:r>
              <a:rPr lang="en-US" altLang="zh-TW" sz="2400" dirty="0" smtClean="0">
                <a:solidFill>
                  <a:schemeClr val="tx1"/>
                </a:solidFill>
              </a:rPr>
              <a:t>109</a:t>
            </a:r>
            <a:r>
              <a:rPr lang="zh-TW" altLang="en-US" sz="2400" dirty="0" smtClean="0">
                <a:solidFill>
                  <a:schemeClr val="tx1"/>
                </a:solidFill>
              </a:rPr>
              <a:t>年</a:t>
            </a:r>
            <a:r>
              <a:rPr lang="en-US" altLang="zh-TW" sz="2400" dirty="0" smtClean="0">
                <a:solidFill>
                  <a:schemeClr val="tx1"/>
                </a:solidFill>
              </a:rPr>
              <a:t>12</a:t>
            </a:r>
            <a:r>
              <a:rPr lang="zh-TW" altLang="en-US" sz="2400" dirty="0" smtClean="0">
                <a:solidFill>
                  <a:schemeClr val="tx1"/>
                </a:solidFill>
              </a:rPr>
              <a:t>月</a:t>
            </a:r>
            <a:r>
              <a:rPr lang="en-US" altLang="zh-TW" sz="2400" dirty="0" smtClean="0">
                <a:solidFill>
                  <a:schemeClr val="tx1"/>
                </a:solidFill>
              </a:rPr>
              <a:t>2</a:t>
            </a:r>
            <a:r>
              <a:rPr lang="zh-TW" altLang="en-US" sz="2400" dirty="0" smtClean="0">
                <a:solidFill>
                  <a:schemeClr val="tx1"/>
                </a:solidFill>
              </a:rPr>
              <a:t>日</a:t>
            </a:r>
            <a:r>
              <a:rPr lang="en-US" altLang="zh-TW" sz="2400" dirty="0" smtClean="0">
                <a:solidFill>
                  <a:schemeClr val="tx1"/>
                </a:solidFill>
              </a:rPr>
              <a:t> </a:t>
            </a:r>
          </a:p>
          <a:p>
            <a:r>
              <a:rPr lang="en-US" altLang="zh-TW" sz="4400" dirty="0" smtClean="0">
                <a:solidFill>
                  <a:schemeClr val="tx1"/>
                </a:solidFill>
              </a:rPr>
              <a:t> </a:t>
            </a:r>
            <a:endParaRPr lang="zh-TW" alt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323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三、嬰幼兒產品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二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24579" name="內容版面配置區 2"/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4525963"/>
          </a:xfrm>
        </p:spPr>
        <p:txBody>
          <a:bodyPr>
            <a:normAutofit fontScale="92500" lnSpcReduction="10000"/>
          </a:bodyPr>
          <a:lstStyle/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r>
              <a:rPr lang="en-US" altLang="zh-TW" dirty="0" smtClean="0">
                <a:sym typeface="Open Sans" pitchFamily="34" charset="0"/>
              </a:rPr>
              <a:t>(</a:t>
            </a:r>
            <a:r>
              <a:rPr lang="zh-TW" altLang="en-US" dirty="0" smtClean="0">
                <a:sym typeface="Open Sans" pitchFamily="34" charset="0"/>
              </a:rPr>
              <a:t>二</a:t>
            </a:r>
            <a:r>
              <a:rPr lang="en-US" altLang="zh-TW" dirty="0" smtClean="0">
                <a:sym typeface="Open Sans" pitchFamily="34" charset="0"/>
              </a:rPr>
              <a:t>)</a:t>
            </a:r>
            <a:r>
              <a:rPr lang="zh-TW" altLang="en-US" dirty="0" smtClean="0">
                <a:sym typeface="Open Sans" pitchFamily="34" charset="0"/>
              </a:rPr>
              <a:t>、提升嬰幼兒產品安全，創造幸福家園</a:t>
            </a:r>
            <a:r>
              <a:rPr lang="en-US" altLang="zh-TW" dirty="0" smtClean="0">
                <a:sym typeface="Open Sans" pitchFamily="34" charset="0"/>
              </a:rPr>
              <a:t>(2/6)</a:t>
            </a: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/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zh-TW" altLang="en-US" dirty="0" smtClean="0"/>
              <a:t>列為強制檢驗商品</a:t>
            </a:r>
            <a:endParaRPr lang="en-US" altLang="zh-TW" dirty="0" smtClean="0"/>
          </a:p>
        </p:txBody>
      </p:sp>
      <p:sp>
        <p:nvSpPr>
          <p:cNvPr id="14340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34F3BDF-D704-4412-AAB5-D0A20A0FBCBD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  <p:sp>
        <p:nvSpPr>
          <p:cNvPr id="5" name="橢圓 4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2662951" y="2569390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橢圓 5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646727" y="2582630"/>
            <a:ext cx="1765033" cy="1725048"/>
          </a:xfrm>
          <a:prstGeom prst="ellipse">
            <a:avLst/>
          </a:prstGeom>
          <a:solidFill>
            <a:schemeClr val="lt1">
              <a:hueOff val="0"/>
              <a:satOff val="0"/>
              <a:lumOff val="0"/>
            </a:schemeClr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14347" name="Picture 3" descr="C:\Users\f126174752\Desktop\images (1)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5" y="2767013"/>
            <a:ext cx="1331913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2" descr="C:\Users\f126174752\Desktop\下載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8" y="2817813"/>
            <a:ext cx="1065212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橢圓 8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4716016" y="2568048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橢圓 9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6695399" y="2568048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4355" name="TextBox 25"/>
          <p:cNvSpPr txBox="1">
            <a:spLocks noChangeArrowheads="1"/>
          </p:cNvSpPr>
          <p:nvPr/>
        </p:nvSpPr>
        <p:spPr bwMode="auto">
          <a:xfrm flipH="1">
            <a:off x="646113" y="4468813"/>
            <a:ext cx="1765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手推嬰幼兒車</a:t>
            </a:r>
          </a:p>
        </p:txBody>
      </p:sp>
      <p:sp>
        <p:nvSpPr>
          <p:cNvPr id="14356" name="TextBox 25"/>
          <p:cNvSpPr txBox="1">
            <a:spLocks noChangeArrowheads="1"/>
          </p:cNvSpPr>
          <p:nvPr/>
        </p:nvSpPr>
        <p:spPr bwMode="auto">
          <a:xfrm flipH="1">
            <a:off x="2662238" y="4468813"/>
            <a:ext cx="1765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嬰幼兒學步車</a:t>
            </a:r>
          </a:p>
        </p:txBody>
      </p:sp>
      <p:sp>
        <p:nvSpPr>
          <p:cNvPr id="14357" name="TextBox 25"/>
          <p:cNvSpPr txBox="1">
            <a:spLocks noChangeArrowheads="1"/>
          </p:cNvSpPr>
          <p:nvPr/>
        </p:nvSpPr>
        <p:spPr bwMode="auto">
          <a:xfrm flipH="1">
            <a:off x="6811963" y="4451350"/>
            <a:ext cx="1574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兒童自行車</a:t>
            </a:r>
          </a:p>
        </p:txBody>
      </p:sp>
      <p:sp>
        <p:nvSpPr>
          <p:cNvPr id="14358" name="TextBox 25"/>
          <p:cNvSpPr txBox="1">
            <a:spLocks noChangeArrowheads="1"/>
          </p:cNvSpPr>
          <p:nvPr/>
        </p:nvSpPr>
        <p:spPr bwMode="auto">
          <a:xfrm flipH="1">
            <a:off x="4773613" y="4468813"/>
            <a:ext cx="1574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嬰幼兒服飾</a:t>
            </a:r>
          </a:p>
        </p:txBody>
      </p:sp>
      <p:pic>
        <p:nvPicPr>
          <p:cNvPr id="14359" name="Picture 2" descr="E:\建安辦理(2組3科)\科務相關\性別平等\107.6.8-簡報資料\嬰幼兒照片\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3062288"/>
            <a:ext cx="14319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4" descr="C:\Users\f126174752\Desktop\下載 (2)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988" y="2711450"/>
            <a:ext cx="13843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0278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三、嬰幼兒產品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三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26627" name="內容版面配置區 2"/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4525963"/>
          </a:xfrm>
        </p:spPr>
        <p:txBody>
          <a:bodyPr>
            <a:normAutofit fontScale="92500" lnSpcReduction="10000"/>
          </a:bodyPr>
          <a:lstStyle/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r>
              <a:rPr lang="en-US" altLang="zh-TW" dirty="0" smtClean="0">
                <a:sym typeface="Open Sans" pitchFamily="34" charset="0"/>
              </a:rPr>
              <a:t>(</a:t>
            </a:r>
            <a:r>
              <a:rPr lang="zh-TW" altLang="en-US" dirty="0" smtClean="0">
                <a:sym typeface="Open Sans" pitchFamily="34" charset="0"/>
              </a:rPr>
              <a:t>三</a:t>
            </a:r>
            <a:r>
              <a:rPr lang="en-US" altLang="zh-TW" dirty="0" smtClean="0">
                <a:sym typeface="Open Sans" pitchFamily="34" charset="0"/>
              </a:rPr>
              <a:t>)</a:t>
            </a:r>
            <a:r>
              <a:rPr lang="zh-TW" altLang="en-US" dirty="0" smtClean="0">
                <a:sym typeface="Open Sans" pitchFamily="34" charset="0"/>
              </a:rPr>
              <a:t>、提升嬰幼兒產品安全，創造幸福家園</a:t>
            </a:r>
            <a:r>
              <a:rPr lang="en-US" altLang="zh-TW" dirty="0" smtClean="0">
                <a:sym typeface="Open Sans" pitchFamily="34" charset="0"/>
              </a:rPr>
              <a:t>(3/6)</a:t>
            </a: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/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zh-TW" altLang="en-US" dirty="0" smtClean="0"/>
              <a:t>列為強制檢驗商品</a:t>
            </a:r>
            <a:endParaRPr lang="en-US" altLang="zh-TW" dirty="0" smtClean="0"/>
          </a:p>
        </p:txBody>
      </p:sp>
      <p:sp>
        <p:nvSpPr>
          <p:cNvPr id="15364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D8035C7-B157-408D-A190-6A70A1D1CC82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  <p:sp>
        <p:nvSpPr>
          <p:cNvPr id="17" name="橢圓 16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6695399" y="2568048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1536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42BEFA"/>
              </a:clrFrom>
              <a:clrTo>
                <a:srgbClr val="42BE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"/>
          <a:stretch>
            <a:fillRect/>
          </a:stretch>
        </p:blipFill>
        <p:spPr bwMode="auto">
          <a:xfrm>
            <a:off x="6873875" y="2908300"/>
            <a:ext cx="1476375" cy="106203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橢圓 18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646727" y="2582630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20" name="橢圓 19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2627784" y="2568048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5375" name="TextBox 25"/>
          <p:cNvSpPr txBox="1">
            <a:spLocks noChangeArrowheads="1"/>
          </p:cNvSpPr>
          <p:nvPr/>
        </p:nvSpPr>
        <p:spPr bwMode="auto">
          <a:xfrm flipH="1">
            <a:off x="646113" y="4468813"/>
            <a:ext cx="1765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兒童用高腳椅</a:t>
            </a:r>
          </a:p>
        </p:txBody>
      </p:sp>
      <p:sp>
        <p:nvSpPr>
          <p:cNvPr id="15376" name="TextBox 25"/>
          <p:cNvSpPr txBox="1">
            <a:spLocks noChangeArrowheads="1"/>
          </p:cNvSpPr>
          <p:nvPr/>
        </p:nvSpPr>
        <p:spPr bwMode="auto">
          <a:xfrm flipH="1">
            <a:off x="6588125" y="4451350"/>
            <a:ext cx="2016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兒童用床邊護欄</a:t>
            </a:r>
          </a:p>
        </p:txBody>
      </p:sp>
      <p:sp>
        <p:nvSpPr>
          <p:cNvPr id="15377" name="TextBox 25"/>
          <p:cNvSpPr txBox="1">
            <a:spLocks noChangeArrowheads="1"/>
          </p:cNvSpPr>
          <p:nvPr/>
        </p:nvSpPr>
        <p:spPr bwMode="auto">
          <a:xfrm flipH="1">
            <a:off x="2736850" y="4452938"/>
            <a:ext cx="1574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兒童雨衣</a:t>
            </a:r>
          </a:p>
        </p:txBody>
      </p:sp>
      <p:pic>
        <p:nvPicPr>
          <p:cNvPr id="15378" name="Picture 2" descr="C:\Users\f126174752\Desktop\images (2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5" y="2620963"/>
            <a:ext cx="1603375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9" name="Picture 3" descr="C:\Users\f126174752\Desktop\images (3)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2714625"/>
            <a:ext cx="1392237" cy="139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橢圓 25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4716016" y="2564904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5383" name="TextBox 25"/>
          <p:cNvSpPr txBox="1">
            <a:spLocks noChangeArrowheads="1"/>
          </p:cNvSpPr>
          <p:nvPr/>
        </p:nvSpPr>
        <p:spPr bwMode="auto">
          <a:xfrm flipH="1">
            <a:off x="4716463" y="4452938"/>
            <a:ext cx="1755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 dirty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兒童安全座椅</a:t>
            </a:r>
          </a:p>
        </p:txBody>
      </p:sp>
      <p:pic>
        <p:nvPicPr>
          <p:cNvPr id="15384" name="圖片 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2D222A"/>
              </a:clrFrom>
              <a:clrTo>
                <a:srgbClr val="2D222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908300"/>
            <a:ext cx="14414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3456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三、嬰幼兒產品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四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16387" name="內容版面配置區 2"/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5400675"/>
          </a:xfrm>
        </p:spPr>
        <p:txBody>
          <a:bodyPr/>
          <a:lstStyle/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/>
              <a:buNone/>
            </a:pPr>
            <a:r>
              <a:rPr lang="en-US" altLang="zh-TW" dirty="0" smtClean="0">
                <a:sym typeface="Open Sans"/>
              </a:rPr>
              <a:t>(</a:t>
            </a:r>
            <a:r>
              <a:rPr lang="zh-TW" altLang="en-US" dirty="0" smtClean="0">
                <a:sym typeface="Open Sans"/>
              </a:rPr>
              <a:t>四</a:t>
            </a:r>
            <a:r>
              <a:rPr lang="en-US" altLang="zh-TW" dirty="0" smtClean="0">
                <a:sym typeface="Open Sans"/>
              </a:rPr>
              <a:t>)</a:t>
            </a:r>
            <a:r>
              <a:rPr lang="zh-TW" altLang="en-US" dirty="0" smtClean="0">
                <a:sym typeface="Open Sans"/>
              </a:rPr>
              <a:t>、提升嬰幼兒產品安全，創造幸福家園</a:t>
            </a:r>
            <a:r>
              <a:rPr lang="en-US" altLang="zh-TW" dirty="0" smtClean="0">
                <a:sym typeface="Open Sans"/>
              </a:rPr>
              <a:t>(4/6)</a:t>
            </a: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/>
              <a:buNone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/>
              <a:buNone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/>
              <a:buNone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/>
              <a:buNone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/>
              <a:buNone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Open Sans"/>
              <a:buNone/>
            </a:pPr>
            <a:endParaRPr lang="en-US" altLang="zh-TW" dirty="0" smtClean="0">
              <a:sym typeface="Open Sans"/>
            </a:endParaRPr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None/>
            </a:pPr>
            <a:endParaRPr lang="en-US" altLang="zh-TW" dirty="0" smtClean="0">
              <a:sym typeface="Open Sans"/>
            </a:endParaRPr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None/>
            </a:pPr>
            <a:endParaRPr lang="en-US" altLang="zh-TW" dirty="0" smtClean="0">
              <a:sym typeface="Open Sans"/>
            </a:endParaRPr>
          </a:p>
          <a:p>
            <a:pPr marL="1257300" indent="-809625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None/>
            </a:pPr>
            <a:r>
              <a:rPr lang="zh-TW" altLang="en-US" dirty="0" smtClean="0"/>
              <a:t>  採自願性驗證標章      列為強制檢驗商品</a:t>
            </a:r>
            <a:endParaRPr lang="en-US" altLang="zh-TW" dirty="0" smtClean="0"/>
          </a:p>
        </p:txBody>
      </p:sp>
      <p:sp>
        <p:nvSpPr>
          <p:cNvPr id="16388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A6402A0-913F-45AC-ACB2-A70B9B5DF5BF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  <p:grpSp>
        <p:nvGrpSpPr>
          <p:cNvPr id="16389" name="群組 2"/>
          <p:cNvGrpSpPr>
            <a:grpSpLocks/>
          </p:cNvGrpSpPr>
          <p:nvPr/>
        </p:nvGrpSpPr>
        <p:grpSpPr bwMode="auto">
          <a:xfrm>
            <a:off x="630238" y="2457450"/>
            <a:ext cx="3825875" cy="1936750"/>
            <a:chOff x="-2124744" y="4358746"/>
            <a:chExt cx="3708400" cy="2166810"/>
          </a:xfrm>
        </p:grpSpPr>
        <p:pic>
          <p:nvPicPr>
            <p:cNvPr id="30" name="Picture 3" descr="C:\Users\n224202662\Pictures\2014-11-08 11_29_08[8].jpg">
              <a:extLst>
                <a:ext uri="{FF2B5EF4-FFF2-40B4-BE49-F238E27FC236}"/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51" b="12479"/>
            <a:stretch>
              <a:fillRect/>
            </a:stretch>
          </p:blipFill>
          <p:spPr bwMode="auto">
            <a:xfrm>
              <a:off x="-2124744" y="4358746"/>
              <a:ext cx="3708400" cy="2166810"/>
            </a:xfrm>
            <a:prstGeom prst="ellipse">
              <a:avLst/>
            </a:prstGeom>
            <a:ln w="57150" cap="rnd">
              <a:solidFill>
                <a:schemeClr val="accent1">
                  <a:lumMod val="60000"/>
                  <a:lumOff val="40000"/>
                </a:schemeClr>
              </a:solidFill>
            </a:ln>
            <a:effectLst/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402" name="矩形 14"/>
            <p:cNvSpPr>
              <a:spLocks noChangeArrowheads="1"/>
            </p:cNvSpPr>
            <p:nvPr/>
          </p:nvSpPr>
          <p:spPr bwMode="auto">
            <a:xfrm>
              <a:off x="642622" y="4894440"/>
              <a:ext cx="8794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kumimoji="1" lang="zh-TW" altLang="en-US" sz="1800" b="1">
                  <a:solidFill>
                    <a:srgbClr val="FF0000"/>
                  </a:solidFill>
                </a:rPr>
                <a:t>✓</a:t>
              </a:r>
              <a:r>
                <a:rPr kumimoji="1" lang="zh-TW" altLang="en-US" sz="1800" b="1">
                  <a:solidFill>
                    <a:srgbClr val="FF0000"/>
                  </a:solidFill>
                  <a:latin typeface="微軟正黑體" pitchFamily="34" charset="-120"/>
                  <a:ea typeface="微軟正黑體" pitchFamily="34" charset="-120"/>
                </a:rPr>
                <a:t>階梯</a:t>
              </a:r>
            </a:p>
          </p:txBody>
        </p:sp>
        <p:sp>
          <p:nvSpPr>
            <p:cNvPr id="16403" name="矩形 17"/>
            <p:cNvSpPr>
              <a:spLocks noChangeArrowheads="1"/>
            </p:cNvSpPr>
            <p:nvPr/>
          </p:nvSpPr>
          <p:spPr bwMode="auto">
            <a:xfrm>
              <a:off x="160494" y="5433421"/>
              <a:ext cx="877888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kumimoji="1" lang="zh-TW" altLang="en-US" sz="1800" b="1">
                  <a:solidFill>
                    <a:srgbClr val="FF0000"/>
                  </a:solidFill>
                </a:rPr>
                <a:t>✓滑</a:t>
              </a:r>
              <a:r>
                <a:rPr kumimoji="1" lang="zh-TW" altLang="en-US" sz="1800" b="1">
                  <a:solidFill>
                    <a:srgbClr val="FF0000"/>
                  </a:solidFill>
                  <a:latin typeface="微軟正黑體" pitchFamily="34" charset="-120"/>
                  <a:ea typeface="微軟正黑體" pitchFamily="34" charset="-120"/>
                </a:rPr>
                <a:t>梯</a:t>
              </a:r>
            </a:p>
          </p:txBody>
        </p:sp>
        <p:sp>
          <p:nvSpPr>
            <p:cNvPr id="16404" name="矩形 18"/>
            <p:cNvSpPr>
              <a:spLocks noChangeArrowheads="1"/>
            </p:cNvSpPr>
            <p:nvPr/>
          </p:nvSpPr>
          <p:spPr bwMode="auto">
            <a:xfrm>
              <a:off x="-322992" y="6080333"/>
              <a:ext cx="877888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kumimoji="1" lang="zh-TW" altLang="en-US" sz="1800" b="1">
                  <a:solidFill>
                    <a:srgbClr val="FF0000"/>
                  </a:solidFill>
                </a:rPr>
                <a:t>✓</a:t>
              </a:r>
              <a:r>
                <a:rPr kumimoji="1" lang="zh-TW" altLang="en-US" sz="1800" b="1">
                  <a:solidFill>
                    <a:srgbClr val="FF0000"/>
                  </a:solidFill>
                  <a:latin typeface="微軟正黑體" pitchFamily="34" charset="-120"/>
                  <a:ea typeface="微軟正黑體" pitchFamily="34" charset="-120"/>
                </a:rPr>
                <a:t>地墊</a:t>
              </a:r>
            </a:p>
          </p:txBody>
        </p:sp>
      </p:grpSp>
      <p:sp>
        <p:nvSpPr>
          <p:cNvPr id="16393" name="TextBox 25"/>
          <p:cNvSpPr txBox="1">
            <a:spLocks noChangeArrowheads="1"/>
          </p:cNvSpPr>
          <p:nvPr/>
        </p:nvSpPr>
        <p:spPr bwMode="auto">
          <a:xfrm flipH="1">
            <a:off x="646113" y="4521200"/>
            <a:ext cx="3746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兒童遊樂設施零組件</a:t>
            </a:r>
            <a:endParaRPr kumimoji="1" lang="en-US" altLang="zh-TW" sz="2000" b="1">
              <a:solidFill>
                <a:prstClr val="black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kumimoji="1" lang="en-US" altLang="zh-TW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如：滑梯、階梯及地墊等</a:t>
            </a:r>
            <a:r>
              <a:rPr kumimoji="1" lang="en-US" altLang="zh-TW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) </a:t>
            </a:r>
            <a:endParaRPr kumimoji="1" lang="zh-TW" altLang="en-US" sz="2000" b="1">
              <a:solidFill>
                <a:prstClr val="black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7" name="橢圓 36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5364088" y="2283397"/>
            <a:ext cx="2053065" cy="200655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6398" name="TextBox 25"/>
          <p:cNvSpPr txBox="1">
            <a:spLocks noChangeArrowheads="1"/>
          </p:cNvSpPr>
          <p:nvPr/>
        </p:nvSpPr>
        <p:spPr bwMode="auto">
          <a:xfrm flipH="1">
            <a:off x="5796135" y="4437112"/>
            <a:ext cx="13681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 dirty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嬰兒床</a:t>
            </a:r>
          </a:p>
        </p:txBody>
      </p:sp>
      <p:pic>
        <p:nvPicPr>
          <p:cNvPr id="16399" name="Picture 13" descr="C:\Users\f126174752\Desktop\下載 (2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564519"/>
            <a:ext cx="1473895" cy="1475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6752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三、嬰幼兒產品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五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4968205"/>
          </a:xfrm>
        </p:spPr>
        <p:txBody>
          <a:bodyPr rtlCol="0">
            <a:noAutofit/>
          </a:bodyPr>
          <a:lstStyle/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en-US" altLang="zh-TW" dirty="0" smtClean="0">
                <a:sym typeface="Open Sans"/>
              </a:rPr>
              <a:t>(</a:t>
            </a:r>
            <a:r>
              <a:rPr lang="zh-TW" altLang="en-US" dirty="0" smtClean="0">
                <a:sym typeface="Open Sans"/>
              </a:rPr>
              <a:t>五</a:t>
            </a:r>
            <a:r>
              <a:rPr lang="en-US" altLang="zh-TW" dirty="0" smtClean="0">
                <a:sym typeface="Open Sans"/>
              </a:rPr>
              <a:t>)</a:t>
            </a:r>
            <a:r>
              <a:rPr lang="zh-TW" altLang="en-US" dirty="0" smtClean="0">
                <a:sym typeface="Open Sans"/>
              </a:rPr>
              <a:t>、</a:t>
            </a:r>
            <a:r>
              <a:rPr lang="zh-TW" altLang="en-US" dirty="0">
                <a:sym typeface="Open Sans"/>
              </a:rPr>
              <a:t>提升嬰幼</a:t>
            </a:r>
            <a:r>
              <a:rPr lang="zh-TW" altLang="en-US" dirty="0" smtClean="0">
                <a:sym typeface="Open Sans"/>
              </a:rPr>
              <a:t>兒產</a:t>
            </a:r>
            <a:r>
              <a:rPr lang="zh-TW" altLang="en-US" dirty="0">
                <a:sym typeface="Open Sans"/>
              </a:rPr>
              <a:t>品安全，創造幸福家園</a:t>
            </a:r>
            <a:r>
              <a:rPr lang="en-US" altLang="zh-TW" dirty="0" smtClean="0">
                <a:sym typeface="Open Sans"/>
              </a:rPr>
              <a:t>(5/6)</a:t>
            </a:r>
            <a:endParaRPr lang="en-US" altLang="zh-TW" dirty="0">
              <a:sym typeface="Open Sans"/>
            </a:endParaRPr>
          </a:p>
          <a:p>
            <a:pPr marL="1817688" indent="-741363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None/>
              <a:defRPr/>
            </a:pPr>
            <a:r>
              <a:rPr lang="en-US" altLang="zh-TW" dirty="0">
                <a:sym typeface="Open Sans"/>
              </a:rPr>
              <a:t>(</a:t>
            </a:r>
            <a:r>
              <a:rPr lang="zh-TW" altLang="en-US" dirty="0">
                <a:sym typeface="Open Sans"/>
              </a:rPr>
              <a:t>一</a:t>
            </a:r>
            <a:r>
              <a:rPr lang="en-US" altLang="zh-TW" dirty="0" smtClean="0">
                <a:sym typeface="Open Sans"/>
              </a:rPr>
              <a:t>)</a:t>
            </a:r>
            <a:r>
              <a:rPr lang="zh-TW" altLang="en-US" dirty="0" smtClean="0">
                <a:sym typeface="Open Sans"/>
              </a:rPr>
              <a:t>重視兒童視</a:t>
            </a:r>
            <a:r>
              <a:rPr lang="zh-TW" altLang="en-US" dirty="0">
                <a:sym typeface="Open Sans"/>
              </a:rPr>
              <a:t>力保</a:t>
            </a:r>
            <a:r>
              <a:rPr lang="zh-TW" altLang="en-US" dirty="0" smtClean="0">
                <a:sym typeface="Open Sans"/>
              </a:rPr>
              <a:t>健：</a:t>
            </a:r>
            <a:endParaRPr lang="en-US" altLang="zh-TW" dirty="0">
              <a:sym typeface="Open Sans"/>
            </a:endParaRPr>
          </a:p>
          <a:p>
            <a:pPr marL="1817688" indent="-741363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None/>
              <a:defRPr/>
            </a:pPr>
            <a:r>
              <a:rPr lang="zh-TW" altLang="en-US" dirty="0" smtClean="0">
                <a:sym typeface="Open Sans"/>
              </a:rPr>
              <a:t>  </a:t>
            </a:r>
            <a:r>
              <a:rPr lang="en-US" altLang="zh-TW" dirty="0" smtClean="0">
                <a:sym typeface="Open Sans"/>
              </a:rPr>
              <a:t>1</a:t>
            </a:r>
            <a:r>
              <a:rPr lang="zh-TW" altLang="en-US" dirty="0" smtClean="0">
                <a:sym typeface="Open Sans"/>
              </a:rPr>
              <a:t>、針</a:t>
            </a:r>
            <a:r>
              <a:rPr lang="zh-TW" altLang="en-US" dirty="0">
                <a:sym typeface="Open Sans"/>
              </a:rPr>
              <a:t>對本局應施檢驗之自動資料處理機、</a:t>
            </a:r>
            <a:r>
              <a:rPr lang="zh-TW" altLang="en-US" dirty="0" smtClean="0">
                <a:sym typeface="Open Sans"/>
              </a:rPr>
              <a:t>電</a:t>
            </a:r>
            <a:endParaRPr lang="en-US" altLang="zh-TW" dirty="0" smtClean="0">
              <a:sym typeface="Open Sans"/>
            </a:endParaRPr>
          </a:p>
          <a:p>
            <a:pPr marL="1817688" indent="-741363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None/>
              <a:defRPr/>
            </a:pPr>
            <a:r>
              <a:rPr lang="zh-TW" altLang="en-US" dirty="0" smtClean="0">
                <a:sym typeface="Open Sans"/>
              </a:rPr>
              <a:t>     視</a:t>
            </a:r>
            <a:r>
              <a:rPr lang="zh-TW" altLang="en-US" dirty="0">
                <a:sym typeface="Open Sans"/>
              </a:rPr>
              <a:t>機、顯示器及自動資料處理系統用顯</a:t>
            </a:r>
            <a:r>
              <a:rPr lang="zh-TW" altLang="en-US" dirty="0" smtClean="0">
                <a:sym typeface="Open Sans"/>
              </a:rPr>
              <a:t>示 </a:t>
            </a:r>
            <a:endParaRPr lang="en-US" altLang="zh-TW" dirty="0" smtClean="0">
              <a:sym typeface="Open Sans"/>
            </a:endParaRPr>
          </a:p>
          <a:p>
            <a:pPr marL="1817688" indent="-741363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None/>
              <a:defRPr/>
            </a:pPr>
            <a:r>
              <a:rPr lang="zh-TW" altLang="en-US" dirty="0" smtClean="0">
                <a:sym typeface="Open Sans"/>
              </a:rPr>
              <a:t>     器</a:t>
            </a:r>
            <a:r>
              <a:rPr lang="zh-TW" altLang="en-US" dirty="0">
                <a:sym typeface="Open Sans"/>
              </a:rPr>
              <a:t>加註視力保健警語。</a:t>
            </a:r>
            <a:endParaRPr lang="en-US" altLang="zh-TW" dirty="0">
              <a:sym typeface="Open Sans"/>
            </a:endParaRPr>
          </a:p>
          <a:p>
            <a:pPr marL="1817688" indent="-741363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None/>
              <a:defRPr/>
            </a:pPr>
            <a:r>
              <a:rPr lang="zh-TW" altLang="en-US" dirty="0" smtClean="0">
                <a:sym typeface="Open Sans"/>
              </a:rPr>
              <a:t>  </a:t>
            </a:r>
            <a:r>
              <a:rPr lang="en-US" altLang="zh-TW" dirty="0" smtClean="0">
                <a:sym typeface="Open Sans"/>
              </a:rPr>
              <a:t>2</a:t>
            </a:r>
            <a:r>
              <a:rPr lang="zh-TW" altLang="en-US" dirty="0" smtClean="0">
                <a:sym typeface="Open Sans"/>
              </a:rPr>
              <a:t>、警</a:t>
            </a:r>
            <a:r>
              <a:rPr lang="zh-TW" altLang="en-US" dirty="0">
                <a:sym typeface="Open Sans"/>
              </a:rPr>
              <a:t>語內容係告知消費者正確使用</a:t>
            </a:r>
            <a:r>
              <a:rPr lang="en-US" altLang="zh-TW" dirty="0">
                <a:sym typeface="Open Sans"/>
              </a:rPr>
              <a:t>3C</a:t>
            </a:r>
            <a:r>
              <a:rPr lang="zh-TW" altLang="en-US" dirty="0">
                <a:sym typeface="Open Sans"/>
              </a:rPr>
              <a:t>產品</a:t>
            </a:r>
            <a:r>
              <a:rPr lang="zh-TW" altLang="en-US" dirty="0" smtClean="0">
                <a:sym typeface="Open Sans"/>
              </a:rPr>
              <a:t>，</a:t>
            </a:r>
            <a:endParaRPr lang="en-US" altLang="zh-TW" dirty="0" smtClean="0">
              <a:sym typeface="Open Sans"/>
            </a:endParaRPr>
          </a:p>
          <a:p>
            <a:pPr marL="1817688" indent="-741363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None/>
              <a:defRPr/>
            </a:pPr>
            <a:r>
              <a:rPr lang="zh-TW" altLang="en-US" dirty="0" smtClean="0">
                <a:sym typeface="Open Sans"/>
              </a:rPr>
              <a:t>     產</a:t>
            </a:r>
            <a:r>
              <a:rPr lang="zh-TW" altLang="en-US" dirty="0">
                <a:sym typeface="Open Sans"/>
              </a:rPr>
              <a:t>品說明書及外包裝標示以下警告事</a:t>
            </a:r>
            <a:r>
              <a:rPr lang="zh-TW" altLang="en-US" dirty="0" smtClean="0">
                <a:sym typeface="Open Sans"/>
              </a:rPr>
              <a:t>項：</a:t>
            </a:r>
            <a:endParaRPr lang="en-US" altLang="zh-TW" dirty="0" smtClean="0">
              <a:sym typeface="Open Sans"/>
            </a:endParaRPr>
          </a:p>
          <a:p>
            <a:pPr marL="1797050" indent="0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en-US" altLang="zh-TW" dirty="0" smtClean="0">
                <a:sym typeface="Open Sans"/>
              </a:rPr>
              <a:t>(1)</a:t>
            </a:r>
            <a:r>
              <a:rPr lang="zh-TW" altLang="en-US" dirty="0" smtClean="0">
                <a:sym typeface="Open Sans"/>
              </a:rPr>
              <a:t>使用</a:t>
            </a:r>
            <a:r>
              <a:rPr lang="en-US" altLang="zh-TW" dirty="0" smtClean="0">
                <a:sym typeface="Open Sans"/>
              </a:rPr>
              <a:t>30</a:t>
            </a:r>
            <a:r>
              <a:rPr lang="zh-TW" altLang="en-US" dirty="0" smtClean="0">
                <a:sym typeface="Open Sans"/>
              </a:rPr>
              <a:t>分鐘請休息</a:t>
            </a:r>
            <a:r>
              <a:rPr lang="en-US" altLang="zh-TW" dirty="0" smtClean="0">
                <a:sym typeface="Open Sans"/>
              </a:rPr>
              <a:t>10</a:t>
            </a:r>
            <a:r>
              <a:rPr lang="zh-TW" altLang="en-US" dirty="0" smtClean="0">
                <a:sym typeface="Open Sans"/>
              </a:rPr>
              <a:t>分鐘。</a:t>
            </a:r>
            <a:endParaRPr lang="en-US" altLang="zh-TW" dirty="0" smtClean="0">
              <a:sym typeface="Open Sans"/>
            </a:endParaRPr>
          </a:p>
          <a:p>
            <a:pPr marL="2147888" indent="-350838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en-US" altLang="zh-TW" dirty="0" smtClean="0">
                <a:sym typeface="Open Sans"/>
              </a:rPr>
              <a:t>(2)</a:t>
            </a:r>
            <a:r>
              <a:rPr lang="zh-TW" altLang="en-US" dirty="0" smtClean="0">
                <a:sym typeface="Open Sans"/>
              </a:rPr>
              <a:t>未</a:t>
            </a:r>
            <a:r>
              <a:rPr lang="zh-TW" altLang="en-US" dirty="0">
                <a:sym typeface="Open Sans"/>
              </a:rPr>
              <a:t>滿</a:t>
            </a:r>
            <a:r>
              <a:rPr lang="en-US" altLang="zh-TW" dirty="0">
                <a:sym typeface="Open Sans"/>
              </a:rPr>
              <a:t>2</a:t>
            </a:r>
            <a:r>
              <a:rPr lang="zh-TW" altLang="en-US" dirty="0">
                <a:sym typeface="Open Sans"/>
              </a:rPr>
              <a:t>歲幼兒不看螢幕，</a:t>
            </a:r>
            <a:r>
              <a:rPr lang="en-US" altLang="zh-TW" dirty="0">
                <a:sym typeface="Open Sans"/>
              </a:rPr>
              <a:t>2</a:t>
            </a:r>
            <a:r>
              <a:rPr lang="zh-TW" altLang="en-US" dirty="0">
                <a:sym typeface="Open Sans"/>
              </a:rPr>
              <a:t>歲以上每天</a:t>
            </a:r>
            <a:r>
              <a:rPr lang="zh-TW" altLang="en-US" dirty="0" smtClean="0">
                <a:sym typeface="Open Sans"/>
              </a:rPr>
              <a:t>看</a:t>
            </a:r>
            <a:endParaRPr lang="en-US" altLang="zh-TW" dirty="0" smtClean="0">
              <a:sym typeface="Open Sans"/>
            </a:endParaRPr>
          </a:p>
          <a:p>
            <a:pPr marL="2147888" indent="-350838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zh-TW" altLang="en-US" dirty="0" smtClean="0">
                <a:sym typeface="Open Sans"/>
              </a:rPr>
              <a:t>   螢</a:t>
            </a:r>
            <a:r>
              <a:rPr lang="zh-TW" altLang="en-US" dirty="0">
                <a:sym typeface="Open Sans"/>
              </a:rPr>
              <a:t>幕不要超過</a:t>
            </a:r>
            <a:r>
              <a:rPr lang="en-US" altLang="zh-TW" dirty="0">
                <a:sym typeface="Open Sans"/>
              </a:rPr>
              <a:t>1</a:t>
            </a:r>
            <a:r>
              <a:rPr lang="zh-TW" altLang="en-US" dirty="0">
                <a:sym typeface="Open Sans"/>
              </a:rPr>
              <a:t>小時。</a:t>
            </a:r>
          </a:p>
        </p:txBody>
      </p:sp>
      <p:sp>
        <p:nvSpPr>
          <p:cNvPr id="17412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F09B03-5592-4DBF-9AE4-D89A15715813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865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三、嬰幼兒產品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六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5472261"/>
          </a:xfrm>
        </p:spPr>
        <p:txBody>
          <a:bodyPr rtlCol="0">
            <a:noAutofit/>
          </a:bodyPr>
          <a:lstStyle/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en-US" altLang="zh-TW" dirty="0" smtClean="0">
                <a:sym typeface="Open Sans"/>
              </a:rPr>
              <a:t>(</a:t>
            </a:r>
            <a:r>
              <a:rPr lang="zh-TW" altLang="en-US" dirty="0" smtClean="0">
                <a:sym typeface="Open Sans"/>
              </a:rPr>
              <a:t>六</a:t>
            </a:r>
            <a:r>
              <a:rPr lang="en-US" altLang="zh-TW" dirty="0" smtClean="0">
                <a:sym typeface="Open Sans"/>
              </a:rPr>
              <a:t>)</a:t>
            </a:r>
            <a:r>
              <a:rPr lang="zh-TW" altLang="en-US" dirty="0" smtClean="0">
                <a:sym typeface="Open Sans"/>
              </a:rPr>
              <a:t>、</a:t>
            </a:r>
            <a:r>
              <a:rPr lang="zh-TW" altLang="en-US" dirty="0">
                <a:sym typeface="Open Sans"/>
              </a:rPr>
              <a:t>提升嬰幼兒產品安全，創造幸福家園</a:t>
            </a:r>
            <a:r>
              <a:rPr lang="en-US" altLang="zh-TW" dirty="0" smtClean="0">
                <a:sym typeface="Open Sans"/>
              </a:rPr>
              <a:t>(6/6)</a:t>
            </a:r>
            <a:endParaRPr lang="en-US" altLang="zh-TW" dirty="0">
              <a:sym typeface="Open Sans"/>
            </a:endParaRPr>
          </a:p>
          <a:p>
            <a:pPr marL="1817688" indent="-741363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None/>
              <a:defRPr/>
            </a:pPr>
            <a:r>
              <a:rPr lang="en-US" altLang="zh-TW" sz="2400" dirty="0" smtClean="0">
                <a:sym typeface="Open Sans"/>
              </a:rPr>
              <a:t>(</a:t>
            </a:r>
            <a:r>
              <a:rPr lang="zh-TW" altLang="en-US" sz="2400" dirty="0" smtClean="0">
                <a:sym typeface="Open Sans"/>
              </a:rPr>
              <a:t>二</a:t>
            </a:r>
            <a:r>
              <a:rPr lang="en-US" altLang="zh-TW" sz="2400" dirty="0" smtClean="0">
                <a:sym typeface="Open Sans"/>
              </a:rPr>
              <a:t>)</a:t>
            </a:r>
            <a:r>
              <a:rPr lang="en-US" altLang="zh-TW" sz="2600" dirty="0" smtClean="0">
                <a:sym typeface="Open Sans"/>
              </a:rPr>
              <a:t>109</a:t>
            </a:r>
            <a:r>
              <a:rPr lang="zh-TW" altLang="en-US" sz="2600" dirty="0" smtClean="0">
                <a:sym typeface="Open Sans"/>
              </a:rPr>
              <a:t>年起規劃新增嬰兒揹帶等</a:t>
            </a:r>
            <a:r>
              <a:rPr lang="en-US" altLang="zh-TW" sz="2600" dirty="0" smtClean="0">
                <a:sym typeface="Open Sans"/>
              </a:rPr>
              <a:t>18</a:t>
            </a:r>
            <a:r>
              <a:rPr lang="zh-TW" altLang="en-US" sz="2600" dirty="0" smtClean="0">
                <a:sym typeface="Open Sans"/>
              </a:rPr>
              <a:t>種嬰幼兒產品列</a:t>
            </a:r>
            <a:endParaRPr lang="en-US" altLang="zh-TW" sz="2600" dirty="0" smtClean="0">
              <a:sym typeface="Open Sans"/>
            </a:endParaRPr>
          </a:p>
          <a:p>
            <a:pPr marL="1817688" indent="-741363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None/>
              <a:defRPr/>
            </a:pPr>
            <a:r>
              <a:rPr lang="zh-TW" altLang="en-US" sz="2600" dirty="0" smtClean="0">
                <a:sym typeface="Open Sans"/>
              </a:rPr>
              <a:t>    檢，持續為嬰幼兒安全把關。</a:t>
            </a:r>
            <a:endParaRPr lang="en-US" altLang="zh-TW" sz="2600" dirty="0" smtClean="0">
              <a:sym typeface="Open Sans"/>
            </a:endParaRPr>
          </a:p>
          <a:p>
            <a:pPr marL="1817688" indent="-741363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zh-TW" altLang="en-US" sz="2600" dirty="0" smtClean="0">
              <a:sym typeface="Open Sans"/>
            </a:endParaRPr>
          </a:p>
        </p:txBody>
      </p:sp>
      <p:sp>
        <p:nvSpPr>
          <p:cNvPr id="17412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F09B03-5592-4DBF-9AE4-D89A15715813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  <p:sp>
        <p:nvSpPr>
          <p:cNvPr id="5" name="橢圓 4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971600" y="2708920"/>
            <a:ext cx="2053065" cy="200655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TextBox 25"/>
          <p:cNvSpPr txBox="1">
            <a:spLocks noChangeArrowheads="1"/>
          </p:cNvSpPr>
          <p:nvPr/>
        </p:nvSpPr>
        <p:spPr bwMode="auto">
          <a:xfrm flipH="1">
            <a:off x="1403648" y="4869160"/>
            <a:ext cx="13681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TW" altLang="zh-TW" sz="2000" b="1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嬰兒揹帶</a:t>
            </a:r>
            <a:endParaRPr kumimoji="1" lang="zh-TW" altLang="en-US" sz="2000" b="1" dirty="0">
              <a:solidFill>
                <a:prstClr val="black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924944"/>
            <a:ext cx="108584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橢圓 8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3491880" y="2708920"/>
            <a:ext cx="2053065" cy="200655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TextBox 25"/>
          <p:cNvSpPr txBox="1">
            <a:spLocks noChangeArrowheads="1"/>
          </p:cNvSpPr>
          <p:nvPr/>
        </p:nvSpPr>
        <p:spPr bwMode="auto">
          <a:xfrm flipH="1">
            <a:off x="3851920" y="4869160"/>
            <a:ext cx="13681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zh-TW" sz="2000" b="1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遊戲圍欄</a:t>
            </a:r>
            <a:endParaRPr lang="zh-TW" altLang="en-US" sz="2000" b="1" dirty="0">
              <a:solidFill>
                <a:prstClr val="black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1" name="圖片 1" descr="image0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068960"/>
            <a:ext cx="1320184" cy="131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橢圓 12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6012160" y="2708920"/>
            <a:ext cx="2053065" cy="200655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068960"/>
            <a:ext cx="1365233" cy="1207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25"/>
          <p:cNvSpPr txBox="1">
            <a:spLocks noChangeArrowheads="1"/>
          </p:cNvSpPr>
          <p:nvPr/>
        </p:nvSpPr>
        <p:spPr bwMode="auto">
          <a:xfrm flipH="1">
            <a:off x="6228182" y="4797152"/>
            <a:ext cx="180020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zh-TW" sz="2000" b="1" dirty="0" smtClean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嬰兒用沐浴椅</a:t>
            </a:r>
            <a:endParaRPr lang="zh-TW" altLang="en-US" sz="2000" b="1" dirty="0" smtClean="0">
              <a:solidFill>
                <a:prstClr val="black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93738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163" y="-100013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四、婦女產品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一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20" name="內容版面配置區 19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0" y="836613"/>
            <a:ext cx="8893175" cy="5257800"/>
          </a:xfrm>
          <a:solidFill>
            <a:schemeClr val="bg1">
              <a:alpha val="60000"/>
            </a:schemeClr>
          </a:solidFill>
        </p:spPr>
        <p:txBody>
          <a:bodyPr rtlCol="0"/>
          <a:lstStyle/>
          <a:p>
            <a:pPr marL="0" indent="447675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TW" dirty="0" smtClean="0"/>
              <a:t>(</a:t>
            </a:r>
            <a:r>
              <a:rPr lang="zh-TW" altLang="en-US" dirty="0" smtClean="0"/>
              <a:t>一</a:t>
            </a:r>
            <a:r>
              <a:rPr lang="en-US" altLang="zh-TW" dirty="0" smtClean="0"/>
              <a:t>)</a:t>
            </a:r>
            <a:r>
              <a:rPr lang="zh-TW" altLang="en-US" dirty="0" smtClean="0"/>
              <a:t>、</a:t>
            </a:r>
            <a:r>
              <a:rPr lang="zh-TW" altLang="en-US" dirty="0"/>
              <a:t>保障婦女產品安全，守護女性健康</a:t>
            </a:r>
            <a:r>
              <a:rPr lang="en-US" altLang="zh-TW" dirty="0" smtClean="0"/>
              <a:t>(1/2)</a:t>
            </a:r>
          </a:p>
          <a:p>
            <a:pPr marL="116840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TW" altLang="en-US" sz="2400" dirty="0" smtClean="0">
                <a:solidFill>
                  <a:srgbClr val="FF0000"/>
                </a:solidFill>
                <a:sym typeface="Open Sans"/>
              </a:rPr>
              <a:t>統計</a:t>
            </a:r>
            <a:r>
              <a:rPr lang="en-US" altLang="zh-TW" sz="2400" dirty="0">
                <a:solidFill>
                  <a:srgbClr val="FF0000"/>
                </a:solidFill>
                <a:sym typeface="Open Sans"/>
              </a:rPr>
              <a:t>106</a:t>
            </a:r>
            <a:r>
              <a:rPr lang="zh-TW" altLang="en-US" sz="2400" dirty="0">
                <a:solidFill>
                  <a:srgbClr val="FF0000"/>
                </a:solidFill>
                <a:sym typeface="Open Sans"/>
              </a:rPr>
              <a:t>年至</a:t>
            </a:r>
            <a:r>
              <a:rPr lang="en-US" altLang="zh-TW" sz="2400" dirty="0">
                <a:solidFill>
                  <a:srgbClr val="FF0000"/>
                </a:solidFill>
                <a:sym typeface="Open Sans"/>
              </a:rPr>
              <a:t>108</a:t>
            </a:r>
            <a:r>
              <a:rPr lang="zh-TW" altLang="en-US" sz="2400" dirty="0">
                <a:solidFill>
                  <a:srgbClr val="FF0000"/>
                </a:solidFill>
                <a:sym typeface="Open Sans"/>
              </a:rPr>
              <a:t>年</a:t>
            </a:r>
            <a:r>
              <a:rPr lang="zh-TW" altLang="en-US" sz="2400" dirty="0" smtClean="0">
                <a:solidFill>
                  <a:srgbClr val="FF0000"/>
                </a:solidFill>
                <a:cs typeface="Times New Roman" pitchFamily="18" charset="0"/>
              </a:rPr>
              <a:t>進口</a:t>
            </a:r>
            <a:r>
              <a:rPr lang="zh-TW" altLang="en-US" sz="2400" dirty="0">
                <a:solidFill>
                  <a:srgbClr val="FF0000"/>
                </a:solidFill>
                <a:cs typeface="Times New Roman" pitchFamily="18" charset="0"/>
              </a:rPr>
              <a:t>及國產「內衣」檢驗批數及不合格批數統計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8437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E60DF1-8E3E-424D-BA34-DBA1936C7028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graphicFrame>
        <p:nvGraphicFramePr>
          <p:cNvPr id="8" name="圖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1704506"/>
              </p:ext>
            </p:extLst>
          </p:nvPr>
        </p:nvGraphicFramePr>
        <p:xfrm>
          <a:off x="1475657" y="1243012"/>
          <a:ext cx="6912768" cy="5614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04166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四、婦女產品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二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4525963"/>
          </a:xfrm>
        </p:spPr>
        <p:txBody>
          <a:bodyPr rtlCol="0">
            <a:noAutofit/>
          </a:bodyPr>
          <a:lstStyle/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en-US" altLang="zh-TW" dirty="0" smtClean="0">
                <a:sym typeface="Open Sans"/>
              </a:rPr>
              <a:t>(</a:t>
            </a:r>
            <a:r>
              <a:rPr lang="zh-TW" altLang="en-US" dirty="0" smtClean="0">
                <a:sym typeface="Open Sans"/>
              </a:rPr>
              <a:t>二</a:t>
            </a:r>
            <a:r>
              <a:rPr lang="en-US" altLang="zh-TW" dirty="0" smtClean="0">
                <a:sym typeface="Open Sans"/>
              </a:rPr>
              <a:t>)</a:t>
            </a:r>
            <a:r>
              <a:rPr lang="zh-TW" altLang="en-US" dirty="0" smtClean="0">
                <a:sym typeface="Open Sans"/>
              </a:rPr>
              <a:t>、</a:t>
            </a:r>
            <a:r>
              <a:rPr lang="zh-TW" altLang="en-US" dirty="0">
                <a:sym typeface="Open Sans"/>
              </a:rPr>
              <a:t>保障婦女產品安全，守護女性健康</a:t>
            </a:r>
            <a:r>
              <a:rPr lang="en-US" altLang="zh-TW" dirty="0" smtClean="0">
                <a:sym typeface="Open Sans"/>
              </a:rPr>
              <a:t>(2/2</a:t>
            </a:r>
            <a:r>
              <a:rPr lang="en-US" altLang="zh-TW" dirty="0">
                <a:sym typeface="Open Sans"/>
              </a:rPr>
              <a:t>)</a:t>
            </a: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ctr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zh-TW" altLang="en-US" dirty="0"/>
              <a:t>列為強制檢驗商品</a:t>
            </a:r>
            <a:endParaRPr lang="en-US" altLang="zh-TW" dirty="0"/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076325" indent="0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zh-TW" altLang="en-US" dirty="0">
              <a:sym typeface="Open Sans"/>
            </a:endParaRPr>
          </a:p>
        </p:txBody>
      </p:sp>
      <p:sp>
        <p:nvSpPr>
          <p:cNvPr id="19460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A05E46F-5E26-46BB-86F2-4158A593F306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  <p:sp>
        <p:nvSpPr>
          <p:cNvPr id="5" name="橢圓 4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6695399" y="2564904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橢圓 5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646727" y="2598530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19467" name="Picture 4" descr="E:\建安辦理(2組3科)\科務相關\性別平等\107.6.8-簡報資料\內衣照片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24"/>
          <a:stretch>
            <a:fillRect/>
          </a:stretch>
        </p:blipFill>
        <p:spPr bwMode="auto">
          <a:xfrm>
            <a:off x="6927850" y="2705100"/>
            <a:ext cx="1300163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TextBox 25"/>
          <p:cNvSpPr txBox="1">
            <a:spLocks noChangeArrowheads="1"/>
          </p:cNvSpPr>
          <p:nvPr/>
        </p:nvSpPr>
        <p:spPr bwMode="auto">
          <a:xfrm flipH="1">
            <a:off x="646113" y="4484688"/>
            <a:ext cx="1765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胸罩</a:t>
            </a:r>
          </a:p>
        </p:txBody>
      </p:sp>
      <p:sp>
        <p:nvSpPr>
          <p:cNvPr id="19469" name="TextBox 25"/>
          <p:cNvSpPr txBox="1">
            <a:spLocks noChangeArrowheads="1"/>
          </p:cNvSpPr>
          <p:nvPr/>
        </p:nvSpPr>
        <p:spPr bwMode="auto">
          <a:xfrm flipH="1">
            <a:off x="7218363" y="4467225"/>
            <a:ext cx="7191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束褲</a:t>
            </a:r>
          </a:p>
        </p:txBody>
      </p:sp>
      <p:sp>
        <p:nvSpPr>
          <p:cNvPr id="19470" name="TextBox 25"/>
          <p:cNvSpPr txBox="1">
            <a:spLocks noChangeArrowheads="1"/>
          </p:cNvSpPr>
          <p:nvPr/>
        </p:nvSpPr>
        <p:spPr bwMode="auto">
          <a:xfrm flipH="1">
            <a:off x="3779838" y="4468813"/>
            <a:ext cx="1574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運動胸罩</a:t>
            </a:r>
          </a:p>
        </p:txBody>
      </p:sp>
      <p:pic>
        <p:nvPicPr>
          <p:cNvPr id="19471" name="Picture 2" descr="E:\建安辦理(2組3科)\科務相關\性別平等\107.6.8-簡報資料\內衣照片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2909888"/>
            <a:ext cx="1295400" cy="116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橢圓 11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3671063" y="2616810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19475" name="Picture 3" descr="E:\建安辦理(2組3科)\科務相關\性別平等\107.6.8-簡報資料\內衣照片\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613" y="2946400"/>
            <a:ext cx="1376362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6929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四、婦女產品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三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08050"/>
            <a:ext cx="8280400" cy="4525963"/>
          </a:xfrm>
        </p:spPr>
        <p:txBody>
          <a:bodyPr rtlCol="0">
            <a:noAutofit/>
          </a:bodyPr>
          <a:lstStyle/>
          <a:p>
            <a:pPr marL="1169988" indent="-722313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en-US" altLang="zh-TW" dirty="0" smtClean="0">
                <a:sym typeface="Open Sans"/>
              </a:rPr>
              <a:t>(</a:t>
            </a:r>
            <a:r>
              <a:rPr lang="zh-TW" altLang="en-US" dirty="0" smtClean="0">
                <a:sym typeface="Open Sans"/>
              </a:rPr>
              <a:t>三</a:t>
            </a:r>
            <a:r>
              <a:rPr lang="en-US" altLang="zh-TW" dirty="0" smtClean="0">
                <a:sym typeface="Open Sans"/>
              </a:rPr>
              <a:t>)</a:t>
            </a:r>
            <a:r>
              <a:rPr lang="zh-TW" altLang="en-US" dirty="0" smtClean="0">
                <a:sym typeface="Open Sans"/>
              </a:rPr>
              <a:t>、保障婦女產品安全，守護女性健康強化女性保護，「抽油煙機」商品之「風量」測試納入列檢強制檢測</a:t>
            </a:r>
          </a:p>
          <a:p>
            <a:pPr marL="1169988" indent="0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zh-TW" altLang="en-US" dirty="0" smtClean="0">
                <a:sym typeface="Open Sans"/>
              </a:rPr>
              <a:t>臨床發現，不抽菸的女性罹患肺部癌症比率愈來愈高，初步推判病因，婦女因烹調接觸油煙也是汙染源之一，為保障消費者權益，本局將「抽油煙機」商品之「風量」測試納入列檢強制檢測。</a:t>
            </a: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 smtClean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 smtClean="0">
              <a:sym typeface="Open Sans"/>
            </a:endParaRPr>
          </a:p>
          <a:p>
            <a:pPr marL="1076325" indent="0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zh-TW" altLang="en-US" dirty="0">
              <a:sym typeface="Open Sans"/>
            </a:endParaRPr>
          </a:p>
        </p:txBody>
      </p:sp>
      <p:sp>
        <p:nvSpPr>
          <p:cNvPr id="20484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ABAE46-C88F-4B0D-9947-C0C2EE9C4C47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  <p:pic>
        <p:nvPicPr>
          <p:cNvPr id="20485" name="圖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4154488"/>
            <a:ext cx="2386013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0912486-0D5B-4D4A-86C8-BAF730EA0089}" type="datetime3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728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五、折合桌商品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08050"/>
            <a:ext cx="8280400" cy="4525963"/>
          </a:xfrm>
        </p:spPr>
        <p:txBody>
          <a:bodyPr rtlCol="0">
            <a:noAutofit/>
          </a:bodyPr>
          <a:lstStyle/>
          <a:p>
            <a:pPr marL="1169988" indent="-722313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en-US" altLang="zh-TW" dirty="0" smtClean="0"/>
              <a:t>    108</a:t>
            </a:r>
            <a:r>
              <a:rPr lang="zh-TW" altLang="zh-TW" dirty="0"/>
              <a:t>年</a:t>
            </a:r>
            <a:r>
              <a:rPr lang="en-US" altLang="zh-TW" dirty="0"/>
              <a:t>1</a:t>
            </a:r>
            <a:r>
              <a:rPr lang="zh-TW" altLang="zh-TW" dirty="0"/>
              <a:t>月媒體報導嘉義女童遭折合桌夾胸致死意外，引發消費者對該類商品安全之關注，本局考量國內使用現況，遂將折合桌商品納入本局應施檢驗範圍，企業經營者並得視自身產品特性，於商品本身、包裝或使用說明書上標示其他圖示或說明，</a:t>
            </a:r>
            <a:r>
              <a:rPr lang="zh-TW" altLang="zh-TW" dirty="0" smtClean="0"/>
              <a:t>確保消費者</a:t>
            </a:r>
            <a:r>
              <a:rPr lang="zh-TW" altLang="zh-TW" dirty="0"/>
              <a:t>權益與使用安全</a:t>
            </a:r>
            <a:r>
              <a:rPr lang="zh-TW" altLang="en-US" dirty="0" smtClean="0">
                <a:sym typeface="Open Sans"/>
              </a:rPr>
              <a:t>。</a:t>
            </a: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  <a:p>
            <a:pPr marL="1076325" indent="0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zh-TW" altLang="en-US" dirty="0">
              <a:sym typeface="Open Sans"/>
            </a:endParaRPr>
          </a:p>
        </p:txBody>
      </p:sp>
      <p:sp>
        <p:nvSpPr>
          <p:cNvPr id="20484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ABAE46-C88F-4B0D-9947-C0C2EE9C4C47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  <p:sp>
        <p:nvSpPr>
          <p:cNvPr id="17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0912486-0D5B-4D4A-86C8-BAF730EA0089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645024"/>
            <a:ext cx="504825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1918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" y="-26988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7938" y="981075"/>
            <a:ext cx="9144000" cy="5040313"/>
          </a:xfrm>
        </p:spPr>
        <p:txBody>
          <a:bodyPr rtlCol="0"/>
          <a:lstStyle/>
          <a:p>
            <a:pPr marL="0" indent="447675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TW" dirty="0" smtClean="0"/>
              <a:t>(</a:t>
            </a:r>
            <a:r>
              <a:rPr lang="zh-TW" altLang="en-US" dirty="0" smtClean="0"/>
              <a:t>一</a:t>
            </a:r>
            <a:r>
              <a:rPr lang="en-US" altLang="zh-TW" dirty="0" smtClean="0"/>
              <a:t>)</a:t>
            </a:r>
            <a:r>
              <a:rPr lang="zh-TW" altLang="en-US" dirty="0" smtClean="0"/>
              <a:t>、</a:t>
            </a:r>
            <a:r>
              <a:rPr lang="zh-TW" altLang="en-US" dirty="0"/>
              <a:t>輔具能量</a:t>
            </a:r>
            <a:r>
              <a:rPr lang="zh-TW" altLang="en-US" dirty="0" smtClean="0"/>
              <a:t>檢驗</a:t>
            </a:r>
            <a:r>
              <a:rPr lang="en-US" altLang="zh-TW" dirty="0" smtClean="0"/>
              <a:t>(1/13)</a:t>
            </a:r>
            <a:endParaRPr lang="en-US" altLang="zh-TW" dirty="0"/>
          </a:p>
          <a:p>
            <a:pPr marL="542925" indent="53340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TW" dirty="0" smtClean="0"/>
              <a:t>(1)</a:t>
            </a:r>
            <a:r>
              <a:rPr lang="zh-TW" altLang="en-US" dirty="0"/>
              <a:t>樓梯升降椅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1509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78C990-74ED-4426-923A-2FA6DC5CB8A9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pic>
        <p:nvPicPr>
          <p:cNvPr id="21510" name="Picture 2" descr="D:\daily\標檢局\107年\雜\圖片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9" t="26852" r="-15"/>
          <a:stretch>
            <a:fillRect/>
          </a:stretch>
        </p:blipFill>
        <p:spPr bwMode="auto">
          <a:xfrm>
            <a:off x="900113" y="2708275"/>
            <a:ext cx="7361237" cy="424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7312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764704"/>
            <a:ext cx="7772400" cy="5004271"/>
          </a:xfrm>
        </p:spPr>
        <p:txBody>
          <a:bodyPr/>
          <a:lstStyle/>
          <a:p>
            <a:r>
              <a:rPr lang="zh-TW" altLang="en-US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大綱</a:t>
            </a:r>
            <a:r>
              <a:rPr lang="en-US" altLang="zh-TW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一、標準</a:t>
            </a:r>
            <a:r>
              <a:rPr lang="en-US" altLang="zh-TW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二、玩具</a:t>
            </a:r>
            <a:r>
              <a:rPr lang="en-US" altLang="zh-TW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三、嬰幼兒產品</a:t>
            </a:r>
            <a:r>
              <a:rPr lang="en-US" altLang="zh-TW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四、婦女產品</a:t>
            </a:r>
            <a:r>
              <a:rPr lang="en-US" altLang="zh-TW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五、折合商品</a:t>
            </a:r>
            <a:r>
              <a:rPr lang="en-US" altLang="zh-TW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lang="en-US" altLang="zh-TW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lang="zh-TW" altLang="en-US" sz="4400" b="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六、輔具</a:t>
            </a:r>
            <a:endParaRPr lang="zh-TW" altLang="en-US" sz="4400" b="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62321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88" y="-25400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43011" name="內容版面配置區 2"/>
          <p:cNvSpPr>
            <a:spLocks noGrp="1"/>
          </p:cNvSpPr>
          <p:nvPr>
            <p:ph idx="1"/>
          </p:nvPr>
        </p:nvSpPr>
        <p:spPr>
          <a:xfrm>
            <a:off x="-3175" y="908050"/>
            <a:ext cx="9144000" cy="5040313"/>
          </a:xfrm>
        </p:spPr>
        <p:txBody>
          <a:bodyPr/>
          <a:lstStyle/>
          <a:p>
            <a:pPr marL="0" indent="44767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</a:t>
            </a:r>
            <a:r>
              <a:rPr lang="zh-TW" altLang="en-US" dirty="0" smtClean="0">
                <a:cs typeface="Arial" pitchFamily="34" charset="0"/>
              </a:rPr>
              <a:t>一</a:t>
            </a:r>
            <a:r>
              <a:rPr lang="en-US" altLang="zh-TW" dirty="0" smtClean="0">
                <a:cs typeface="Arial" pitchFamily="34" charset="0"/>
              </a:rPr>
              <a:t>)</a:t>
            </a:r>
            <a:r>
              <a:rPr lang="zh-TW" altLang="en-US" dirty="0" smtClean="0">
                <a:cs typeface="Arial" pitchFamily="34" charset="0"/>
              </a:rPr>
              <a:t>、輔具能量檢驗</a:t>
            </a:r>
            <a:r>
              <a:rPr lang="en-US" altLang="zh-TW" dirty="0" smtClean="0">
                <a:cs typeface="Arial" pitchFamily="34" charset="0"/>
              </a:rPr>
              <a:t>(2/13)</a:t>
            </a:r>
          </a:p>
          <a:p>
            <a:pPr marL="0" indent="107632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(2)</a:t>
            </a:r>
            <a:r>
              <a:rPr lang="zh-TW" altLang="en-US" dirty="0" smtClean="0">
                <a:cs typeface="Arial" pitchFamily="34" charset="0"/>
              </a:rPr>
              <a:t>整體式斜坡板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533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034C9C4-557A-4840-93A7-4F5AA232CEB6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pic>
        <p:nvPicPr>
          <p:cNvPr id="22534" name="Picture 3" descr="D:\daily\標檢局\107年\雜\圖片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783" r="4095"/>
          <a:stretch>
            <a:fillRect/>
          </a:stretch>
        </p:blipFill>
        <p:spPr bwMode="auto">
          <a:xfrm>
            <a:off x="185738" y="2060575"/>
            <a:ext cx="896143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4575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163" y="0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23555" name="內容版面配置區 2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040313"/>
          </a:xfrm>
        </p:spPr>
        <p:txBody>
          <a:bodyPr/>
          <a:lstStyle/>
          <a:p>
            <a:pPr marL="0" indent="447675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US" altLang="zh-TW" dirty="0" smtClean="0">
                <a:cs typeface="Arial" charset="0"/>
              </a:rPr>
              <a:t>(</a:t>
            </a:r>
            <a:r>
              <a:rPr lang="zh-TW" altLang="en-US" dirty="0" smtClean="0">
                <a:cs typeface="Arial" charset="0"/>
              </a:rPr>
              <a:t>一</a:t>
            </a:r>
            <a:r>
              <a:rPr lang="en-US" altLang="zh-TW" dirty="0" smtClean="0">
                <a:cs typeface="Arial" charset="0"/>
              </a:rPr>
              <a:t>)</a:t>
            </a:r>
            <a:r>
              <a:rPr lang="zh-TW" altLang="en-US" dirty="0" smtClean="0">
                <a:cs typeface="Arial" charset="0"/>
              </a:rPr>
              <a:t>、輔具能量檢驗</a:t>
            </a:r>
            <a:r>
              <a:rPr lang="en-US" altLang="zh-TW" dirty="0" smtClean="0">
                <a:cs typeface="Arial" charset="0"/>
              </a:rPr>
              <a:t>(3/13)</a:t>
            </a:r>
          </a:p>
          <a:p>
            <a:pPr marL="0" indent="1076325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US" altLang="zh-TW" dirty="0" smtClean="0">
                <a:cs typeface="Arial" charset="0"/>
              </a:rPr>
              <a:t>(3)</a:t>
            </a:r>
            <a:r>
              <a:rPr lang="zh-TW" altLang="en-US" dirty="0" smtClean="0">
                <a:cs typeface="Arial" charset="0"/>
              </a:rPr>
              <a:t>雙軌式斜坡板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557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B6A155-B7CA-478E-BD11-192347E5273B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pic>
        <p:nvPicPr>
          <p:cNvPr id="23558" name="Picture 2" descr="D:\daily\標檢局\107年\雜\圖片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" t="41920" r="4047"/>
          <a:stretch>
            <a:fillRect/>
          </a:stretch>
        </p:blipFill>
        <p:spPr bwMode="auto">
          <a:xfrm>
            <a:off x="179388" y="2276475"/>
            <a:ext cx="8923337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3264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163" y="0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47107" name="內容版面配置區 2"/>
          <p:cNvSpPr>
            <a:spLocks noGrp="1"/>
          </p:cNvSpPr>
          <p:nvPr>
            <p:ph idx="1"/>
          </p:nvPr>
        </p:nvSpPr>
        <p:spPr>
          <a:xfrm>
            <a:off x="12700" y="908050"/>
            <a:ext cx="9144000" cy="5040313"/>
          </a:xfrm>
        </p:spPr>
        <p:txBody>
          <a:bodyPr/>
          <a:lstStyle/>
          <a:p>
            <a:pPr marL="0" indent="44767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</a:t>
            </a:r>
            <a:r>
              <a:rPr lang="zh-TW" altLang="en-US" dirty="0" smtClean="0">
                <a:cs typeface="Arial" pitchFamily="34" charset="0"/>
              </a:rPr>
              <a:t>一</a:t>
            </a:r>
            <a:r>
              <a:rPr lang="en-US" altLang="zh-TW" dirty="0" smtClean="0">
                <a:cs typeface="Arial" pitchFamily="34" charset="0"/>
              </a:rPr>
              <a:t>)</a:t>
            </a:r>
            <a:r>
              <a:rPr lang="zh-TW" altLang="en-US" dirty="0" smtClean="0">
                <a:cs typeface="Arial" pitchFamily="34" charset="0"/>
              </a:rPr>
              <a:t>、輔具能量檢驗</a:t>
            </a:r>
            <a:r>
              <a:rPr lang="en-US" altLang="zh-TW" dirty="0" smtClean="0">
                <a:cs typeface="Arial" pitchFamily="34" charset="0"/>
              </a:rPr>
              <a:t>(4/13)</a:t>
            </a:r>
          </a:p>
          <a:p>
            <a:pPr marL="0" indent="107632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(4)</a:t>
            </a:r>
            <a:r>
              <a:rPr lang="zh-TW" altLang="en-US" dirty="0" smtClean="0">
                <a:cs typeface="Arial" pitchFamily="34" charset="0"/>
              </a:rPr>
              <a:t>氣墊床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581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519863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642E5B-A6B7-4FA4-8859-8DA467ADD4D0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pic>
        <p:nvPicPr>
          <p:cNvPr id="24582" name="Picture 2" descr="D:\daily\標檢局\107年\雜\圖片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59" r="6737"/>
          <a:stretch>
            <a:fillRect/>
          </a:stretch>
        </p:blipFill>
        <p:spPr bwMode="auto">
          <a:xfrm>
            <a:off x="95250" y="2060575"/>
            <a:ext cx="8724900" cy="468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425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163" y="0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49155" name="內容版面配置區 2"/>
          <p:cNvSpPr>
            <a:spLocks noGrp="1"/>
          </p:cNvSpPr>
          <p:nvPr>
            <p:ph idx="1"/>
          </p:nvPr>
        </p:nvSpPr>
        <p:spPr>
          <a:xfrm>
            <a:off x="22225" y="908050"/>
            <a:ext cx="9144000" cy="5040313"/>
          </a:xfrm>
        </p:spPr>
        <p:txBody>
          <a:bodyPr/>
          <a:lstStyle/>
          <a:p>
            <a:pPr marL="0" indent="44767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</a:t>
            </a:r>
            <a:r>
              <a:rPr lang="zh-TW" altLang="en-US" dirty="0" smtClean="0">
                <a:cs typeface="Arial" pitchFamily="34" charset="0"/>
              </a:rPr>
              <a:t>一</a:t>
            </a:r>
            <a:r>
              <a:rPr lang="en-US" altLang="zh-TW" dirty="0" smtClean="0">
                <a:cs typeface="Arial" pitchFamily="34" charset="0"/>
              </a:rPr>
              <a:t>)</a:t>
            </a:r>
            <a:r>
              <a:rPr lang="zh-TW" altLang="en-US" dirty="0" smtClean="0">
                <a:cs typeface="Arial" pitchFamily="34" charset="0"/>
              </a:rPr>
              <a:t>、輔具能量檢驗</a:t>
            </a:r>
            <a:r>
              <a:rPr lang="en-US" altLang="zh-TW" dirty="0" smtClean="0">
                <a:cs typeface="Arial" pitchFamily="34" charset="0"/>
              </a:rPr>
              <a:t>(5/13)</a:t>
            </a:r>
          </a:p>
          <a:p>
            <a:pPr marL="0" indent="107632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(5)</a:t>
            </a:r>
            <a:r>
              <a:rPr lang="zh-TW" altLang="en-US" dirty="0" smtClean="0">
                <a:cs typeface="Arial" pitchFamily="34" charset="0"/>
              </a:rPr>
              <a:t>移位機</a:t>
            </a:r>
          </a:p>
          <a:p>
            <a:pPr marL="0" indent="0" eaLnBrk="1" hangingPunct="1">
              <a:buFont typeface="Arial" pitchFamily="34" charset="0"/>
              <a:buNone/>
              <a:defRPr/>
            </a:pPr>
            <a:endParaRPr lang="zh-TW" altLang="en-US" dirty="0" smtClean="0">
              <a:cs typeface="Arial" pitchFamily="34" charset="0"/>
            </a:endParaRP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5605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F850D93-8416-4BEF-B59C-463E81F0CBD8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pic>
        <p:nvPicPr>
          <p:cNvPr id="25606" name="Picture 2" descr="D:\daily\標檢局\107年\雜\圖片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" t="52330" r="37825"/>
          <a:stretch>
            <a:fillRect/>
          </a:stretch>
        </p:blipFill>
        <p:spPr bwMode="auto">
          <a:xfrm>
            <a:off x="468313" y="2060575"/>
            <a:ext cx="8047037" cy="407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455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163" y="0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51203" name="內容版面配置區 2"/>
          <p:cNvSpPr>
            <a:spLocks noGrp="1"/>
          </p:cNvSpPr>
          <p:nvPr>
            <p:ph idx="1"/>
          </p:nvPr>
        </p:nvSpPr>
        <p:spPr>
          <a:xfrm>
            <a:off x="0" y="1268413"/>
            <a:ext cx="9144000" cy="5040312"/>
          </a:xfrm>
        </p:spPr>
        <p:txBody>
          <a:bodyPr/>
          <a:lstStyle/>
          <a:p>
            <a:pPr marL="0" indent="44767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</a:t>
            </a:r>
            <a:r>
              <a:rPr lang="zh-TW" altLang="en-US" dirty="0" smtClean="0">
                <a:cs typeface="Arial" pitchFamily="34" charset="0"/>
              </a:rPr>
              <a:t>一</a:t>
            </a:r>
            <a:r>
              <a:rPr lang="en-US" altLang="zh-TW" dirty="0" smtClean="0">
                <a:cs typeface="Arial" pitchFamily="34" charset="0"/>
              </a:rPr>
              <a:t>)</a:t>
            </a:r>
            <a:r>
              <a:rPr lang="zh-TW" altLang="en-US" dirty="0" smtClean="0">
                <a:cs typeface="Arial" pitchFamily="34" charset="0"/>
              </a:rPr>
              <a:t>、輔具能量檢驗</a:t>
            </a:r>
            <a:r>
              <a:rPr lang="en-US" altLang="zh-TW" dirty="0" smtClean="0">
                <a:cs typeface="Arial" pitchFamily="34" charset="0"/>
              </a:rPr>
              <a:t>(6/13)</a:t>
            </a:r>
          </a:p>
          <a:p>
            <a:pPr marL="0" indent="107632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(6)</a:t>
            </a:r>
            <a:r>
              <a:rPr lang="zh-TW" altLang="en-US" dirty="0" smtClean="0">
                <a:cs typeface="Arial" pitchFamily="34" charset="0"/>
              </a:rPr>
              <a:t>洗澡椅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6629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854C68-5979-4292-AE16-46A944EBF978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pic>
        <p:nvPicPr>
          <p:cNvPr id="26630" name="Picture 2" descr="D:\daily\標檢局\107年\雜\圖片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" t="32224" r="43364"/>
          <a:stretch>
            <a:fillRect/>
          </a:stretch>
        </p:blipFill>
        <p:spPr bwMode="auto">
          <a:xfrm>
            <a:off x="1979613" y="2349500"/>
            <a:ext cx="5616575" cy="40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0688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51"/>
          <p:cNvSpPr>
            <a:spLocks noChangeArrowheads="1"/>
          </p:cNvSpPr>
          <p:nvPr/>
        </p:nvSpPr>
        <p:spPr bwMode="auto">
          <a:xfrm>
            <a:off x="7332663" y="5949950"/>
            <a:ext cx="1703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1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Arial" pitchFamily="34" charset="0"/>
              </a:rPr>
              <a:t>扶手水平方向耐久測試</a:t>
            </a:r>
          </a:p>
        </p:txBody>
      </p:sp>
      <p:sp>
        <p:nvSpPr>
          <p:cNvPr id="26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163" y="0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53252" name="內容版面配置區 2"/>
          <p:cNvSpPr>
            <a:spLocks noGrp="1"/>
          </p:cNvSpPr>
          <p:nvPr>
            <p:ph idx="1"/>
          </p:nvPr>
        </p:nvSpPr>
        <p:spPr>
          <a:xfrm>
            <a:off x="-73025" y="909638"/>
            <a:ext cx="9144000" cy="5040312"/>
          </a:xfrm>
        </p:spPr>
        <p:txBody>
          <a:bodyPr/>
          <a:lstStyle/>
          <a:p>
            <a:pPr marL="0" indent="44767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</a:t>
            </a:r>
            <a:r>
              <a:rPr lang="zh-TW" altLang="en-US" dirty="0" smtClean="0">
                <a:cs typeface="Arial" pitchFamily="34" charset="0"/>
              </a:rPr>
              <a:t>一</a:t>
            </a:r>
            <a:r>
              <a:rPr lang="en-US" altLang="zh-TW" dirty="0" smtClean="0">
                <a:cs typeface="Arial" pitchFamily="34" charset="0"/>
              </a:rPr>
              <a:t>)</a:t>
            </a:r>
            <a:r>
              <a:rPr lang="zh-TW" altLang="en-US" dirty="0" smtClean="0">
                <a:cs typeface="Arial" pitchFamily="34" charset="0"/>
              </a:rPr>
              <a:t>、輔具能量檢驗</a:t>
            </a:r>
            <a:r>
              <a:rPr lang="en-US" altLang="zh-TW" dirty="0" smtClean="0">
                <a:cs typeface="Arial" pitchFamily="34" charset="0"/>
              </a:rPr>
              <a:t>(7/13)</a:t>
            </a:r>
          </a:p>
          <a:p>
            <a:pPr marL="0" indent="107632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(7)</a:t>
            </a:r>
            <a:r>
              <a:rPr lang="zh-TW" altLang="en-US" dirty="0" smtClean="0">
                <a:cs typeface="Arial" pitchFamily="34" charset="0"/>
              </a:rPr>
              <a:t>馬桶增高器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7654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AE13425-425E-4444-9DE6-248C8695CDC8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sp>
        <p:nvSpPr>
          <p:cNvPr id="27655" name="矩形 32"/>
          <p:cNvSpPr>
            <a:spLocks noChangeArrowheads="1"/>
          </p:cNvSpPr>
          <p:nvPr/>
        </p:nvSpPr>
        <p:spPr bwMode="auto">
          <a:xfrm>
            <a:off x="269875" y="4195763"/>
            <a:ext cx="1441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1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Arial" pitchFamily="34" charset="0"/>
              </a:rPr>
              <a:t>主體支撐力測試</a:t>
            </a:r>
          </a:p>
        </p:txBody>
      </p:sp>
      <p:sp>
        <p:nvSpPr>
          <p:cNvPr id="27656" name="矩形 33"/>
          <p:cNvSpPr>
            <a:spLocks noChangeArrowheads="1"/>
          </p:cNvSpPr>
          <p:nvPr/>
        </p:nvSpPr>
        <p:spPr bwMode="auto">
          <a:xfrm>
            <a:off x="2003425" y="4195763"/>
            <a:ext cx="1441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1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Arial" pitchFamily="34" charset="0"/>
              </a:rPr>
              <a:t>扶手支撐力測試</a:t>
            </a:r>
          </a:p>
        </p:txBody>
      </p:sp>
      <p:sp>
        <p:nvSpPr>
          <p:cNvPr id="27657" name="矩形 34"/>
          <p:cNvSpPr>
            <a:spLocks noChangeArrowheads="1"/>
          </p:cNvSpPr>
          <p:nvPr/>
        </p:nvSpPr>
        <p:spPr bwMode="auto">
          <a:xfrm>
            <a:off x="3689350" y="4195763"/>
            <a:ext cx="17224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12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Arial" pitchFamily="34" charset="0"/>
              </a:rPr>
              <a:t>馬桶座墊面耐衝擊測試</a:t>
            </a:r>
          </a:p>
        </p:txBody>
      </p:sp>
      <p:sp>
        <p:nvSpPr>
          <p:cNvPr id="27658" name="矩形 35"/>
          <p:cNvSpPr>
            <a:spLocks noChangeArrowheads="1"/>
          </p:cNvSpPr>
          <p:nvPr/>
        </p:nvSpPr>
        <p:spPr bwMode="auto">
          <a:xfrm>
            <a:off x="5578475" y="4195763"/>
            <a:ext cx="1622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1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Arial" pitchFamily="34" charset="0"/>
              </a:rPr>
              <a:t>扶手垂直負載測試</a:t>
            </a:r>
          </a:p>
        </p:txBody>
      </p:sp>
      <p:sp>
        <p:nvSpPr>
          <p:cNvPr id="27659" name="矩形 36"/>
          <p:cNvSpPr>
            <a:spLocks noChangeArrowheads="1"/>
          </p:cNvSpPr>
          <p:nvPr/>
        </p:nvSpPr>
        <p:spPr bwMode="auto">
          <a:xfrm>
            <a:off x="7332663" y="4195763"/>
            <a:ext cx="1622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1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Arial" pitchFamily="34" charset="0"/>
              </a:rPr>
              <a:t>扶手水平負載測試</a:t>
            </a:r>
          </a:p>
        </p:txBody>
      </p:sp>
      <p:sp>
        <p:nvSpPr>
          <p:cNvPr id="27660" name="矩形 37"/>
          <p:cNvSpPr>
            <a:spLocks noChangeArrowheads="1"/>
          </p:cNvSpPr>
          <p:nvPr/>
        </p:nvSpPr>
        <p:spPr bwMode="auto">
          <a:xfrm>
            <a:off x="250825" y="5949950"/>
            <a:ext cx="14414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1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Arial" pitchFamily="34" charset="0"/>
              </a:rPr>
              <a:t>馬桶座墊面</a:t>
            </a:r>
            <a:endParaRPr kumimoji="1" lang="en-US" altLang="zh-TW" sz="1400" b="1">
              <a:solidFill>
                <a:srgbClr val="000000"/>
              </a:solidFill>
              <a:latin typeface="微軟正黑體" pitchFamily="34" charset="-120"/>
              <a:ea typeface="微軟正黑體" pitchFamily="34" charset="-120"/>
              <a:cs typeface="Arial" pitchFamily="34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1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Arial" pitchFamily="34" charset="0"/>
              </a:rPr>
              <a:t>耐衝擊測試</a:t>
            </a:r>
          </a:p>
        </p:txBody>
      </p:sp>
      <p:pic>
        <p:nvPicPr>
          <p:cNvPr id="27661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3" y="2260600"/>
            <a:ext cx="1601787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Picture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838" y="2260600"/>
            <a:ext cx="1601787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Picture 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063" y="2260600"/>
            <a:ext cx="1600200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4" name="Picture 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425" y="2260600"/>
            <a:ext cx="1600200" cy="174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5" name="Picture 7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1550" y="2205038"/>
            <a:ext cx="1601788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6" name="Picture 8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257675"/>
            <a:ext cx="160337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7" name="Picture 9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257675"/>
            <a:ext cx="160337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8" name="矩形 45"/>
          <p:cNvSpPr>
            <a:spLocks noChangeArrowheads="1"/>
          </p:cNvSpPr>
          <p:nvPr/>
        </p:nvSpPr>
        <p:spPr bwMode="auto">
          <a:xfrm>
            <a:off x="2130425" y="5964238"/>
            <a:ext cx="1262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1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Arial" pitchFamily="34" charset="0"/>
              </a:rPr>
              <a:t>馬桶加高座墊</a:t>
            </a:r>
            <a:endParaRPr kumimoji="1" lang="en-US" altLang="zh-TW" sz="1400" b="1">
              <a:solidFill>
                <a:srgbClr val="000000"/>
              </a:solidFill>
              <a:latin typeface="微軟正黑體" pitchFamily="34" charset="-120"/>
              <a:ea typeface="微軟正黑體" pitchFamily="34" charset="-120"/>
              <a:cs typeface="Arial" pitchFamily="34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1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Arial" pitchFamily="34" charset="0"/>
              </a:rPr>
              <a:t>墜落衝擊測試</a:t>
            </a:r>
            <a:endParaRPr kumimoji="1" lang="en-US" altLang="zh-TW" sz="1400" b="1">
              <a:solidFill>
                <a:srgbClr val="000000"/>
              </a:solidFill>
              <a:latin typeface="微軟正黑體" pitchFamily="34" charset="-120"/>
              <a:ea typeface="微軟正黑體" pitchFamily="34" charset="-120"/>
              <a:cs typeface="Arial" pitchFamily="34" charset="0"/>
            </a:endParaRPr>
          </a:p>
        </p:txBody>
      </p:sp>
      <p:pic>
        <p:nvPicPr>
          <p:cNvPr id="27669" name="Picture 10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257675"/>
            <a:ext cx="1601788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70" name="矩形 47"/>
          <p:cNvSpPr>
            <a:spLocks noChangeArrowheads="1"/>
          </p:cNvSpPr>
          <p:nvPr/>
        </p:nvSpPr>
        <p:spPr bwMode="auto">
          <a:xfrm>
            <a:off x="3713163" y="6022975"/>
            <a:ext cx="17224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1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Arial" pitchFamily="34" charset="0"/>
              </a:rPr>
              <a:t>馬桶座墊耐久測試</a:t>
            </a:r>
            <a:endParaRPr kumimoji="1" lang="en-US" altLang="zh-TW" sz="1400" b="1">
              <a:solidFill>
                <a:srgbClr val="000000"/>
              </a:solidFill>
              <a:latin typeface="微軟正黑體" pitchFamily="34" charset="-120"/>
              <a:ea typeface="微軟正黑體" pitchFamily="34" charset="-120"/>
              <a:cs typeface="Arial" pitchFamily="34" charset="0"/>
            </a:endParaRPr>
          </a:p>
        </p:txBody>
      </p:sp>
      <p:pic>
        <p:nvPicPr>
          <p:cNvPr id="27671" name="Picture 11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788" y="4257675"/>
            <a:ext cx="16002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72" name="Picture 12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013" y="4257675"/>
            <a:ext cx="16002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73" name="矩形 50"/>
          <p:cNvSpPr>
            <a:spLocks noChangeArrowheads="1"/>
          </p:cNvSpPr>
          <p:nvPr/>
        </p:nvSpPr>
        <p:spPr bwMode="auto">
          <a:xfrm>
            <a:off x="5580063" y="5927725"/>
            <a:ext cx="1681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1400" b="1">
                <a:solidFill>
                  <a:srgbClr val="000000"/>
                </a:solidFill>
                <a:latin typeface="微軟正黑體" pitchFamily="34" charset="-120"/>
                <a:ea typeface="微軟正黑體" pitchFamily="34" charset="-120"/>
                <a:cs typeface="Arial" pitchFamily="34" charset="0"/>
              </a:rPr>
              <a:t>扶手垂直方向耐久測試</a:t>
            </a:r>
          </a:p>
        </p:txBody>
      </p:sp>
    </p:spTree>
    <p:extLst>
      <p:ext uri="{BB962C8B-B14F-4D97-AF65-F5344CB8AC3E}">
        <p14:creationId xmlns:p14="http://schemas.microsoft.com/office/powerpoint/2010/main" val="1708428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163" y="0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55299" name="內容版面配置區 2"/>
          <p:cNvSpPr>
            <a:spLocks noGrp="1"/>
          </p:cNvSpPr>
          <p:nvPr>
            <p:ph idx="1"/>
          </p:nvPr>
        </p:nvSpPr>
        <p:spPr>
          <a:xfrm>
            <a:off x="7938" y="908050"/>
            <a:ext cx="9144000" cy="5040313"/>
          </a:xfrm>
        </p:spPr>
        <p:txBody>
          <a:bodyPr/>
          <a:lstStyle/>
          <a:p>
            <a:pPr marL="0" indent="44767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</a:t>
            </a:r>
            <a:r>
              <a:rPr lang="zh-TW" altLang="en-US" dirty="0" smtClean="0">
                <a:cs typeface="Arial" pitchFamily="34" charset="0"/>
              </a:rPr>
              <a:t>一</a:t>
            </a:r>
            <a:r>
              <a:rPr lang="en-US" altLang="zh-TW" dirty="0" smtClean="0">
                <a:cs typeface="Arial" pitchFamily="34" charset="0"/>
              </a:rPr>
              <a:t>)</a:t>
            </a:r>
            <a:r>
              <a:rPr lang="zh-TW" altLang="en-US" dirty="0" smtClean="0">
                <a:cs typeface="Arial" pitchFamily="34" charset="0"/>
              </a:rPr>
              <a:t>、輔具能量檢驗</a:t>
            </a:r>
            <a:r>
              <a:rPr lang="en-US" altLang="zh-TW" dirty="0" smtClean="0">
                <a:cs typeface="Arial" pitchFamily="34" charset="0"/>
              </a:rPr>
              <a:t>(8/13)</a:t>
            </a:r>
          </a:p>
          <a:p>
            <a:pPr marL="0" indent="107632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(8)</a:t>
            </a:r>
            <a:r>
              <a:rPr lang="zh-TW" altLang="en-US" dirty="0" smtClean="0">
                <a:cs typeface="Arial" pitchFamily="34" charset="0"/>
              </a:rPr>
              <a:t>便器椅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8677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0421EB4-1F73-4304-AB1B-B8CF54DC7609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pic>
        <p:nvPicPr>
          <p:cNvPr id="28678" name="Picture 2" descr="D:\daily\標檢局\107年\雜\圖片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91" r="977"/>
          <a:stretch>
            <a:fillRect/>
          </a:stretch>
        </p:blipFill>
        <p:spPr bwMode="auto">
          <a:xfrm>
            <a:off x="287338" y="1989138"/>
            <a:ext cx="8586787" cy="431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4657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163" y="0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57347" name="內容版面配置區 2"/>
          <p:cNvSpPr>
            <a:spLocks noGrp="1"/>
          </p:cNvSpPr>
          <p:nvPr>
            <p:ph idx="1"/>
          </p:nvPr>
        </p:nvSpPr>
        <p:spPr>
          <a:xfrm>
            <a:off x="0" y="836613"/>
            <a:ext cx="9144000" cy="5040312"/>
          </a:xfrm>
        </p:spPr>
        <p:txBody>
          <a:bodyPr/>
          <a:lstStyle/>
          <a:p>
            <a:pPr marL="0" indent="44767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</a:t>
            </a:r>
            <a:r>
              <a:rPr lang="zh-TW" altLang="en-US" dirty="0" smtClean="0">
                <a:cs typeface="Arial" pitchFamily="34" charset="0"/>
              </a:rPr>
              <a:t>一</a:t>
            </a:r>
            <a:r>
              <a:rPr lang="en-US" altLang="zh-TW" dirty="0" smtClean="0">
                <a:cs typeface="Arial" pitchFamily="34" charset="0"/>
              </a:rPr>
              <a:t>)</a:t>
            </a:r>
            <a:r>
              <a:rPr lang="zh-TW" altLang="en-US" dirty="0" smtClean="0">
                <a:cs typeface="Arial" pitchFamily="34" charset="0"/>
              </a:rPr>
              <a:t>、輔具能量檢驗</a:t>
            </a:r>
            <a:r>
              <a:rPr lang="en-US" altLang="zh-TW" dirty="0" smtClean="0">
                <a:cs typeface="Arial" pitchFamily="34" charset="0"/>
              </a:rPr>
              <a:t>(9/13)</a:t>
            </a:r>
          </a:p>
          <a:p>
            <a:pPr marL="0" indent="107632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(9)</a:t>
            </a:r>
            <a:r>
              <a:rPr lang="zh-TW" altLang="en-US" dirty="0" smtClean="0">
                <a:cs typeface="Arial" pitchFamily="34" charset="0"/>
              </a:rPr>
              <a:t>浴缸坐板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701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CD955CB-7CAE-4D70-9A93-97143F3D9BBF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pic>
        <p:nvPicPr>
          <p:cNvPr id="29702" name="Picture 2" descr="D:\daily\標檢局\107年\雜\圖片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" t="30775" r="4877"/>
          <a:stretch>
            <a:fillRect/>
          </a:stretch>
        </p:blipFill>
        <p:spPr bwMode="auto">
          <a:xfrm>
            <a:off x="468313" y="2133600"/>
            <a:ext cx="7808912" cy="390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3389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163" y="0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59395" name="內容版面配置區 2"/>
          <p:cNvSpPr>
            <a:spLocks noGrp="1"/>
          </p:cNvSpPr>
          <p:nvPr>
            <p:ph idx="1"/>
          </p:nvPr>
        </p:nvSpPr>
        <p:spPr>
          <a:xfrm>
            <a:off x="11113" y="908050"/>
            <a:ext cx="9144000" cy="5040313"/>
          </a:xfrm>
        </p:spPr>
        <p:txBody>
          <a:bodyPr/>
          <a:lstStyle/>
          <a:p>
            <a:pPr marL="0" indent="44767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</a:t>
            </a:r>
            <a:r>
              <a:rPr lang="zh-TW" altLang="en-US" dirty="0" smtClean="0">
                <a:cs typeface="Arial" pitchFamily="34" charset="0"/>
              </a:rPr>
              <a:t>一</a:t>
            </a:r>
            <a:r>
              <a:rPr lang="en-US" altLang="zh-TW" dirty="0" smtClean="0">
                <a:cs typeface="Arial" pitchFamily="34" charset="0"/>
              </a:rPr>
              <a:t>)</a:t>
            </a:r>
            <a:r>
              <a:rPr lang="zh-TW" altLang="en-US" dirty="0" smtClean="0">
                <a:cs typeface="Arial" pitchFamily="34" charset="0"/>
              </a:rPr>
              <a:t>、輔具能量檢驗</a:t>
            </a:r>
            <a:r>
              <a:rPr lang="en-US" altLang="zh-TW" dirty="0" smtClean="0">
                <a:cs typeface="Arial" pitchFamily="34" charset="0"/>
              </a:rPr>
              <a:t>(10/13)</a:t>
            </a:r>
          </a:p>
          <a:p>
            <a:pPr marL="0" indent="107632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(10)</a:t>
            </a:r>
            <a:r>
              <a:rPr lang="zh-TW" altLang="en-US" dirty="0" smtClean="0">
                <a:cs typeface="Arial" pitchFamily="34" charset="0"/>
              </a:rPr>
              <a:t>浴缸扶手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0725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C186B4-83CE-41EF-B4D3-23AD4B2E4E93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pic>
        <p:nvPicPr>
          <p:cNvPr id="30726" name="Picture 2" descr="D:\daily\標檢局\107年\雜\圖片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t="25423" r="4593"/>
          <a:stretch>
            <a:fillRect/>
          </a:stretch>
        </p:blipFill>
        <p:spPr bwMode="auto">
          <a:xfrm>
            <a:off x="1619250" y="2103438"/>
            <a:ext cx="7224713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981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" y="-26988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7938" y="981075"/>
            <a:ext cx="9144000" cy="5040313"/>
          </a:xfrm>
        </p:spPr>
        <p:txBody>
          <a:bodyPr rtlCol="0"/>
          <a:lstStyle/>
          <a:p>
            <a:pPr marL="0" indent="447675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TW" dirty="0" smtClean="0"/>
              <a:t>(</a:t>
            </a:r>
            <a:r>
              <a:rPr lang="zh-TW" altLang="en-US" dirty="0" smtClean="0"/>
              <a:t>一</a:t>
            </a:r>
            <a:r>
              <a:rPr lang="en-US" altLang="zh-TW" dirty="0" smtClean="0"/>
              <a:t>)</a:t>
            </a:r>
            <a:r>
              <a:rPr lang="zh-TW" altLang="en-US" dirty="0" smtClean="0"/>
              <a:t>、</a:t>
            </a:r>
            <a:r>
              <a:rPr lang="zh-TW" altLang="en-US" dirty="0"/>
              <a:t>輔具能量</a:t>
            </a:r>
            <a:r>
              <a:rPr lang="zh-TW" altLang="en-US" dirty="0" smtClean="0"/>
              <a:t>檢驗</a:t>
            </a:r>
            <a:r>
              <a:rPr lang="en-US" altLang="zh-TW" dirty="0" smtClean="0"/>
              <a:t>(11/13)</a:t>
            </a:r>
            <a:endParaRPr lang="en-US" altLang="zh-TW" dirty="0"/>
          </a:p>
          <a:p>
            <a:pPr marL="542925" indent="53340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TW" dirty="0" smtClean="0"/>
              <a:t>(11)</a:t>
            </a:r>
            <a:r>
              <a:rPr lang="zh-TW" altLang="en-US" dirty="0"/>
              <a:t>手提式洗頭機</a:t>
            </a:r>
          </a:p>
        </p:txBody>
      </p:sp>
      <p:sp>
        <p:nvSpPr>
          <p:cNvPr id="21509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78C990-74ED-4426-923A-2FA6DC5CB8A9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pic>
        <p:nvPicPr>
          <p:cNvPr id="16" name="圖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8700" y="2564904"/>
            <a:ext cx="2122488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23850" y="2643188"/>
            <a:ext cx="86106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endParaRPr lang="zh-TW" altLang="en-US" sz="1800" b="1" dirty="0">
              <a:solidFill>
                <a:srgbClr val="FF0000"/>
              </a:solidFill>
              <a:ea typeface="微軟正黑體" panose="020B0604030504040204" pitchFamily="34" charset="-120"/>
            </a:endParaRPr>
          </a:p>
        </p:txBody>
      </p:sp>
      <p:sp>
        <p:nvSpPr>
          <p:cNvPr id="18" name="矩形 21"/>
          <p:cNvSpPr>
            <a:spLocks noChangeArrowheads="1"/>
          </p:cNvSpPr>
          <p:nvPr/>
        </p:nvSpPr>
        <p:spPr bwMode="auto">
          <a:xfrm>
            <a:off x="2526462" y="2582538"/>
            <a:ext cx="3571875" cy="4062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kumimoji="0" lang="zh-TW" altLang="en-US" sz="2400" b="1" kern="0" dirty="0">
                <a:solidFill>
                  <a:srgbClr val="000000"/>
                </a:solidFill>
                <a:ea typeface="標楷體" pitchFamily="65" charset="-120"/>
              </a:rPr>
              <a:t>耐彎曲</a:t>
            </a:r>
            <a:r>
              <a:rPr kumimoji="0" lang="en-US" altLang="zh-TW" sz="2400" b="1" kern="0" dirty="0">
                <a:solidFill>
                  <a:srgbClr val="000000"/>
                </a:solidFill>
                <a:ea typeface="標楷體" pitchFamily="65" charset="-120"/>
              </a:rPr>
              <a:t>:</a:t>
            </a:r>
          </a:p>
          <a:p>
            <a:pPr eaLnBrk="1" hangingPunct="1">
              <a:defRPr/>
            </a:pP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負載 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5 kg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；上下動作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0 ° ~ 40°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；</a:t>
            </a:r>
            <a:endParaRPr kumimoji="0" lang="en-US" altLang="zh-TW" sz="1800" kern="0" dirty="0">
              <a:solidFill>
                <a:srgbClr val="000000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轉速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10rpm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 ；次數共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10,000 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次</a:t>
            </a:r>
            <a:r>
              <a:rPr kumimoji="0" lang="zh-TW" altLang="en-US" sz="1800" kern="0" dirty="0">
                <a:solidFill>
                  <a:srgbClr val="000000"/>
                </a:solidFill>
              </a:rPr>
              <a:t>。</a:t>
            </a:r>
            <a:endParaRPr kumimoji="0" lang="en-US" altLang="zh-TW" sz="1800" kern="0" dirty="0">
              <a:solidFill>
                <a:srgbClr val="000000"/>
              </a:solidFill>
            </a:endParaRPr>
          </a:p>
          <a:p>
            <a:pPr eaLnBrk="1" hangingPunct="1">
              <a:defRPr/>
            </a:pP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規範</a:t>
            </a:r>
            <a:r>
              <a:rPr kumimoji="0" lang="zh-TW" altLang="zh-TW" sz="1800" kern="0" dirty="0">
                <a:solidFill>
                  <a:srgbClr val="000000"/>
                </a:solidFill>
                <a:ea typeface="標楷體" pitchFamily="65" charset="-120"/>
              </a:rPr>
              <a:t>要求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: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無破裂</a:t>
            </a:r>
            <a:r>
              <a:rPr kumimoji="0" lang="zh-TW" altLang="en-US" sz="1800" kern="0" dirty="0" smtClean="0">
                <a:solidFill>
                  <a:srgbClr val="000000"/>
                </a:solidFill>
                <a:ea typeface="標楷體" pitchFamily="65" charset="-120"/>
              </a:rPr>
              <a:t>。</a:t>
            </a:r>
            <a:endParaRPr kumimoji="0" lang="en-US" altLang="zh-TW" sz="1800" kern="0" dirty="0" smtClean="0">
              <a:solidFill>
                <a:srgbClr val="000000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r>
              <a:rPr kumimoji="0" lang="zh-TW" altLang="en-US" sz="2400" b="1" kern="0" dirty="0" smtClean="0">
                <a:solidFill>
                  <a:srgbClr val="000000"/>
                </a:solidFill>
                <a:ea typeface="標楷體" pitchFamily="65" charset="-120"/>
              </a:rPr>
              <a:t>耐寒</a:t>
            </a:r>
            <a:r>
              <a:rPr kumimoji="0" lang="zh-TW" altLang="en-US" sz="2400" b="1" kern="0" dirty="0">
                <a:solidFill>
                  <a:srgbClr val="000000"/>
                </a:solidFill>
                <a:ea typeface="標楷體" pitchFamily="65" charset="-120"/>
              </a:rPr>
              <a:t>冷</a:t>
            </a:r>
            <a:endParaRPr kumimoji="0" lang="en-US" altLang="zh-TW" sz="2400" b="1" kern="0" dirty="0">
              <a:solidFill>
                <a:srgbClr val="000000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時間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2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小時；恆溫槽負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15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 ℃ 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; </a:t>
            </a:r>
          </a:p>
          <a:p>
            <a:pPr eaLnBrk="1" hangingPunct="1">
              <a:defRPr/>
            </a:pP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每秒曲折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1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次共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3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次</a:t>
            </a:r>
            <a:r>
              <a:rPr kumimoji="0" lang="zh-TW" altLang="en-US" sz="1800" kern="0" dirty="0">
                <a:solidFill>
                  <a:srgbClr val="000000"/>
                </a:solidFill>
              </a:rPr>
              <a:t>。</a:t>
            </a:r>
            <a:endParaRPr kumimoji="0" lang="en-US" altLang="zh-TW" sz="1800" kern="0" dirty="0">
              <a:solidFill>
                <a:srgbClr val="000000"/>
              </a:solidFill>
            </a:endParaRPr>
          </a:p>
          <a:p>
            <a:pPr eaLnBrk="1" hangingPunct="1">
              <a:defRPr/>
            </a:pP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規範</a:t>
            </a:r>
            <a:r>
              <a:rPr kumimoji="0" lang="zh-TW" altLang="zh-TW" sz="1800" kern="0" dirty="0">
                <a:solidFill>
                  <a:srgbClr val="000000"/>
                </a:solidFill>
                <a:ea typeface="標楷體" pitchFamily="65" charset="-120"/>
              </a:rPr>
              <a:t>要求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: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無龜裂或破洞</a:t>
            </a:r>
            <a:r>
              <a:rPr kumimoji="0" lang="zh-TW" altLang="en-US" sz="1800" kern="0" dirty="0" smtClean="0">
                <a:solidFill>
                  <a:srgbClr val="000000"/>
                </a:solidFill>
                <a:ea typeface="標楷體" pitchFamily="65" charset="-120"/>
              </a:rPr>
              <a:t>。</a:t>
            </a:r>
            <a:endParaRPr kumimoji="0" lang="en-US" altLang="zh-TW" sz="1800" kern="0" dirty="0" smtClean="0">
              <a:solidFill>
                <a:srgbClr val="000000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r>
              <a:rPr kumimoji="0" lang="zh-TW" altLang="en-US" sz="2400" b="1" kern="0" dirty="0" smtClean="0">
                <a:solidFill>
                  <a:srgbClr val="000000"/>
                </a:solidFill>
                <a:ea typeface="標楷體" pitchFamily="65" charset="-120"/>
              </a:rPr>
              <a:t>耐</a:t>
            </a:r>
            <a:r>
              <a:rPr kumimoji="0" lang="zh-TW" altLang="en-US" sz="2400" b="1" kern="0" dirty="0">
                <a:solidFill>
                  <a:srgbClr val="000000"/>
                </a:solidFill>
                <a:ea typeface="標楷體" pitchFamily="65" charset="-120"/>
              </a:rPr>
              <a:t>溼性</a:t>
            </a:r>
            <a:endParaRPr kumimoji="0" lang="en-US" altLang="zh-TW" sz="2400" b="1" kern="0" dirty="0">
              <a:solidFill>
                <a:srgbClr val="000000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IPX4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；垂直方向兩邊擺動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90°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；</a:t>
            </a:r>
            <a:endParaRPr kumimoji="0" lang="en-US" altLang="zh-TW" sz="1800" kern="0" dirty="0">
              <a:solidFill>
                <a:srgbClr val="000000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5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分鐘</a:t>
            </a:r>
            <a:r>
              <a:rPr kumimoji="0" lang="zh-TW" altLang="en-US" sz="1800" kern="0" dirty="0">
                <a:solidFill>
                  <a:srgbClr val="000000"/>
                </a:solidFill>
              </a:rPr>
              <a:t>。</a:t>
            </a:r>
            <a:endParaRPr kumimoji="0" lang="en-US" altLang="zh-TW" sz="1800" kern="0" dirty="0">
              <a:solidFill>
                <a:srgbClr val="000000"/>
              </a:solidFill>
            </a:endParaRPr>
          </a:p>
          <a:p>
            <a:pPr eaLnBrk="1" hangingPunct="1">
              <a:defRPr/>
            </a:pP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規範</a:t>
            </a:r>
            <a:r>
              <a:rPr kumimoji="0" lang="zh-TW" altLang="zh-TW" sz="1800" kern="0" dirty="0">
                <a:solidFill>
                  <a:srgbClr val="000000"/>
                </a:solidFill>
                <a:ea typeface="標楷體" pitchFamily="65" charset="-120"/>
              </a:rPr>
              <a:t>要求</a:t>
            </a:r>
            <a:r>
              <a:rPr kumimoji="0" lang="en-US" altLang="zh-TW" sz="1800" kern="0" dirty="0">
                <a:solidFill>
                  <a:srgbClr val="000000"/>
                </a:solidFill>
                <a:ea typeface="標楷體" pitchFamily="65" charset="-120"/>
              </a:rPr>
              <a:t>:</a:t>
            </a:r>
            <a:r>
              <a:rPr kumimoji="0" lang="zh-TW" altLang="en-US" sz="1800" kern="0" dirty="0">
                <a:solidFill>
                  <a:srgbClr val="000000"/>
                </a:solidFill>
                <a:ea typeface="標楷體" pitchFamily="65" charset="-120"/>
              </a:rPr>
              <a:t>無電器絕緣失效</a:t>
            </a:r>
            <a:r>
              <a:rPr kumimoji="0" lang="zh-TW" altLang="en-US" sz="1800" kern="0" dirty="0" smtClean="0">
                <a:solidFill>
                  <a:srgbClr val="000000"/>
                </a:solidFill>
                <a:ea typeface="標楷體" pitchFamily="65" charset="-120"/>
              </a:rPr>
              <a:t>。</a:t>
            </a:r>
            <a:endParaRPr kumimoji="0" lang="en-US" altLang="zh-TW" sz="1800" kern="0" dirty="0" smtClean="0">
              <a:solidFill>
                <a:srgbClr val="000000"/>
              </a:solidFill>
              <a:ea typeface="標楷體" pitchFamily="65" charset="-120"/>
            </a:endParaRPr>
          </a:p>
          <a:p>
            <a:pPr eaLnBrk="1" hangingPunct="1">
              <a:defRPr/>
            </a:pPr>
            <a:endParaRPr kumimoji="0" lang="zh-TW" altLang="zh-TW" sz="2400" b="1" kern="0" dirty="0">
              <a:solidFill>
                <a:srgbClr val="FF0000"/>
              </a:solidFill>
              <a:ea typeface="標楷體" pitchFamily="65" charset="-120"/>
            </a:endParaRPr>
          </a:p>
        </p:txBody>
      </p:sp>
      <p:pic>
        <p:nvPicPr>
          <p:cNvPr id="19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5500" y="3962927"/>
            <a:ext cx="1000125" cy="100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圖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2375" y="4001214"/>
            <a:ext cx="6667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4083" y="5284375"/>
            <a:ext cx="171450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圖片 21">
            <a:extLst>
              <a:ext uri="{FF2B5EF4-FFF2-40B4-BE49-F238E27FC236}">
                <a16:creationId xmlns:a16="http://schemas.microsoft.com/office/drawing/2014/main" xmlns="" id="{88F1177E-6946-4A52-9E9E-AAE36A4E83E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758" y="2946780"/>
            <a:ext cx="1800000" cy="1350305"/>
          </a:xfrm>
          <a:prstGeom prst="rect">
            <a:avLst/>
          </a:prstGeom>
        </p:spPr>
      </p:pic>
      <p:pic>
        <p:nvPicPr>
          <p:cNvPr id="23" name="圖片 22">
            <a:extLst>
              <a:ext uri="{FF2B5EF4-FFF2-40B4-BE49-F238E27FC236}">
                <a16:creationId xmlns:a16="http://schemas.microsoft.com/office/drawing/2014/main" xmlns="" id="{61BAFBBB-778D-4FDF-9752-3B3485CDCBC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904" y="4613864"/>
            <a:ext cx="1800000" cy="135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42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一、</a:t>
            </a:r>
            <a:r>
              <a:rPr kumimoji="1" lang="zh-TW" altLang="en-US" dirty="0" smtClean="0">
                <a:solidFill>
                  <a:srgbClr val="009900"/>
                </a:solidFill>
              </a:rPr>
              <a:t>標準</a:t>
            </a:r>
            <a:r>
              <a:rPr kumimoji="1" lang="en-US" altLang="zh-TW" dirty="0" smtClean="0">
                <a:solidFill>
                  <a:srgbClr val="009900"/>
                </a:solidFill>
              </a:rPr>
              <a:t>(</a:t>
            </a:r>
            <a:r>
              <a:rPr kumimoji="1" lang="zh-TW" altLang="en-US" dirty="0" smtClean="0">
                <a:solidFill>
                  <a:srgbClr val="009900"/>
                </a:solidFill>
              </a:rPr>
              <a:t>一</a:t>
            </a:r>
            <a:r>
              <a:rPr kumimoji="1" lang="en-US" altLang="zh-TW" dirty="0" smtClean="0">
                <a:solidFill>
                  <a:srgbClr val="009900"/>
                </a:solidFill>
              </a:rPr>
              <a:t>)</a:t>
            </a:r>
            <a:endParaRPr kumimoji="1" lang="zh-TW" altLang="en-US" dirty="0">
              <a:solidFill>
                <a:srgbClr val="009900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4525963"/>
          </a:xfrm>
        </p:spPr>
        <p:txBody>
          <a:bodyPr rtlCol="0">
            <a:noAutofit/>
          </a:bodyPr>
          <a:lstStyle/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en-US" altLang="zh-TW" dirty="0" smtClean="0">
                <a:sym typeface="Open Sans"/>
              </a:rPr>
              <a:t>(</a:t>
            </a:r>
            <a:r>
              <a:rPr lang="zh-TW" altLang="en-US" dirty="0" smtClean="0">
                <a:sym typeface="Open Sans"/>
              </a:rPr>
              <a:t>一</a:t>
            </a:r>
            <a:r>
              <a:rPr lang="en-US" altLang="zh-TW" dirty="0" smtClean="0">
                <a:sym typeface="Open Sans"/>
              </a:rPr>
              <a:t>)</a:t>
            </a:r>
            <a:r>
              <a:rPr lang="zh-TW" altLang="en-US" dirty="0" smtClean="0">
                <a:sym typeface="Open Sans"/>
              </a:rPr>
              <a:t>、</a:t>
            </a:r>
            <a:r>
              <a:rPr lang="en-US" altLang="zh-TW" dirty="0" smtClean="0">
                <a:sym typeface="Open Sans"/>
              </a:rPr>
              <a:t>107</a:t>
            </a:r>
            <a:r>
              <a:rPr lang="zh-TW" altLang="en-US" dirty="0" smtClean="0">
                <a:sym typeface="Open Sans"/>
              </a:rPr>
              <a:t>至</a:t>
            </a:r>
            <a:r>
              <a:rPr lang="en-US" altLang="zh-TW" dirty="0" smtClean="0">
                <a:sym typeface="Open Sans"/>
              </a:rPr>
              <a:t>109</a:t>
            </a:r>
            <a:r>
              <a:rPr lang="zh-TW" altLang="en-US" dirty="0" smtClean="0">
                <a:sym typeface="Open Sans"/>
              </a:rPr>
              <a:t>年</a:t>
            </a:r>
            <a:r>
              <a:rPr lang="en-US" altLang="zh-TW" dirty="0" smtClean="0">
                <a:sym typeface="Open Sans"/>
              </a:rPr>
              <a:t>10</a:t>
            </a:r>
            <a:r>
              <a:rPr lang="zh-TW" altLang="en-US" dirty="0" smtClean="0">
                <a:sym typeface="Open Sans"/>
              </a:rPr>
              <a:t>月完成</a:t>
            </a:r>
            <a:r>
              <a:rPr lang="zh-TW" altLang="en-US" dirty="0">
                <a:sym typeface="Open Sans"/>
              </a:rPr>
              <a:t>國家標準制修訂</a:t>
            </a:r>
            <a:r>
              <a:rPr lang="zh-TW" altLang="en-US" dirty="0" smtClean="0">
                <a:sym typeface="Open Sans"/>
              </a:rPr>
              <a:t>數量                  高齡</a:t>
            </a:r>
            <a:r>
              <a:rPr lang="zh-TW" altLang="en-US" dirty="0">
                <a:sym typeface="Open Sans"/>
              </a:rPr>
              <a:t>、身障</a:t>
            </a:r>
            <a:r>
              <a:rPr lang="zh-TW" altLang="en-US" dirty="0" smtClean="0">
                <a:sym typeface="Open Sans"/>
              </a:rPr>
              <a:t>類</a:t>
            </a:r>
            <a:r>
              <a:rPr lang="en-US" altLang="zh-TW" dirty="0" smtClean="0">
                <a:sym typeface="Open Sans"/>
              </a:rPr>
              <a:t>37</a:t>
            </a:r>
            <a:r>
              <a:rPr lang="zh-TW" altLang="en-US" dirty="0" smtClean="0">
                <a:sym typeface="Open Sans"/>
              </a:rPr>
              <a:t>種</a:t>
            </a:r>
            <a:endParaRPr lang="en-US" altLang="zh-TW" dirty="0"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en-US" altLang="zh-TW" dirty="0">
                <a:sym typeface="Open Sans"/>
              </a:rPr>
              <a:t> </a:t>
            </a:r>
            <a:r>
              <a:rPr lang="en-US" altLang="zh-TW" dirty="0" smtClean="0">
                <a:sym typeface="Open Sans"/>
              </a:rPr>
              <a:t>   (1)</a:t>
            </a:r>
            <a:r>
              <a:rPr lang="zh-TW" altLang="en-US" dirty="0" smtClean="0">
                <a:sym typeface="Open Sans"/>
              </a:rPr>
              <a:t>、無</a:t>
            </a:r>
            <a:r>
              <a:rPr lang="zh-TW" altLang="en-US" dirty="0">
                <a:sym typeface="Open Sans"/>
              </a:rPr>
              <a:t>障礙產品</a:t>
            </a:r>
            <a:endParaRPr lang="en-US" altLang="zh-TW" dirty="0">
              <a:sym typeface="Open Sans"/>
            </a:endParaRPr>
          </a:p>
          <a:p>
            <a:pPr marL="2152650" indent="0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zh-TW" altLang="en-US" dirty="0">
                <a:sym typeface="Open Sans"/>
              </a:rPr>
              <a:t>制</a:t>
            </a:r>
            <a:r>
              <a:rPr lang="zh-TW" altLang="en-US" dirty="0" smtClean="0">
                <a:sym typeface="Open Sans"/>
              </a:rPr>
              <a:t>修訂</a:t>
            </a:r>
            <a:r>
              <a:rPr lang="zh-TW" altLang="zh-TW" dirty="0" smtClean="0"/>
              <a:t>識別卡－登錄技術－第</a:t>
            </a:r>
            <a:r>
              <a:rPr lang="en-US" altLang="zh-TW" dirty="0" smtClean="0"/>
              <a:t>9</a:t>
            </a:r>
            <a:r>
              <a:rPr lang="zh-TW" altLang="zh-TW" dirty="0" smtClean="0"/>
              <a:t>部：觸覺識別標記</a:t>
            </a:r>
            <a:r>
              <a:rPr lang="zh-TW" altLang="en-US" dirty="0" smtClean="0">
                <a:sym typeface="Open Sans"/>
              </a:rPr>
              <a:t>、</a:t>
            </a:r>
            <a:r>
              <a:rPr lang="zh-TW" altLang="zh-TW" dirty="0" smtClean="0"/>
              <a:t>預付卡－通則</a:t>
            </a:r>
            <a:r>
              <a:rPr lang="zh-TW" altLang="en-US" dirty="0" smtClean="0"/>
              <a:t>、無障礙設計 </a:t>
            </a:r>
            <a:r>
              <a:rPr lang="en-US" altLang="zh-TW" dirty="0" smtClean="0"/>
              <a:t>- </a:t>
            </a:r>
            <a:r>
              <a:rPr lang="zh-TW" altLang="en-US" dirty="0" smtClean="0"/>
              <a:t>觸覺引導地圖之訊息內容、形狀及顯示法、</a:t>
            </a:r>
            <a:r>
              <a:rPr lang="zh-TW" altLang="en-US" dirty="0" smtClean="0">
                <a:solidFill>
                  <a:prstClr val="black"/>
                </a:solidFill>
                <a:sym typeface="Open Sans"/>
              </a:rPr>
              <a:t>導</a:t>
            </a:r>
            <a:r>
              <a:rPr lang="zh-TW" altLang="en-US" dirty="0">
                <a:solidFill>
                  <a:prstClr val="black"/>
                </a:solidFill>
                <a:sym typeface="Open Sans"/>
              </a:rPr>
              <a:t>盲磚、無障礙電器、資通訊設備、自動販賣</a:t>
            </a:r>
            <a:r>
              <a:rPr lang="zh-TW" altLang="en-US" dirty="0" smtClean="0">
                <a:solidFill>
                  <a:prstClr val="black"/>
                </a:solidFill>
                <a:sym typeface="Open Sans"/>
              </a:rPr>
              <a:t>機等相關國家標準</a:t>
            </a:r>
            <a:endParaRPr lang="en-US" altLang="zh-TW" dirty="0">
              <a:solidFill>
                <a:prstClr val="black"/>
              </a:solidFill>
              <a:sym typeface="Open Sans"/>
            </a:endParaRPr>
          </a:p>
        </p:txBody>
      </p:sp>
      <p:sp>
        <p:nvSpPr>
          <p:cNvPr id="6148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327826-25D7-418B-A7AC-7F2A35352739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zh-TW" altLang="zh-TW" sz="1200" dirty="0" smtClean="0">
              <a:solidFill>
                <a:srgbClr val="2946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3147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88" y="-25400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43011" name="內容版面配置區 2"/>
          <p:cNvSpPr>
            <a:spLocks noGrp="1"/>
          </p:cNvSpPr>
          <p:nvPr>
            <p:ph idx="1"/>
          </p:nvPr>
        </p:nvSpPr>
        <p:spPr>
          <a:xfrm>
            <a:off x="-3175" y="908050"/>
            <a:ext cx="9144000" cy="5040313"/>
          </a:xfrm>
        </p:spPr>
        <p:txBody>
          <a:bodyPr/>
          <a:lstStyle/>
          <a:p>
            <a:pPr marL="0" indent="447675" eaLnBrk="1" hangingPunct="1"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</a:t>
            </a:r>
            <a:r>
              <a:rPr lang="zh-TW" altLang="en-US" dirty="0" smtClean="0">
                <a:cs typeface="Arial" pitchFamily="34" charset="0"/>
              </a:rPr>
              <a:t>一</a:t>
            </a:r>
            <a:r>
              <a:rPr lang="en-US" altLang="zh-TW" dirty="0" smtClean="0">
                <a:cs typeface="Arial" pitchFamily="34" charset="0"/>
              </a:rPr>
              <a:t>)</a:t>
            </a:r>
            <a:r>
              <a:rPr lang="zh-TW" altLang="en-US" dirty="0" smtClean="0">
                <a:cs typeface="Arial" pitchFamily="34" charset="0"/>
              </a:rPr>
              <a:t>、輔具能量檢驗</a:t>
            </a:r>
            <a:r>
              <a:rPr lang="en-US" altLang="zh-TW" dirty="0" smtClean="0">
                <a:cs typeface="Arial" pitchFamily="34" charset="0"/>
              </a:rPr>
              <a:t>(12/13)</a:t>
            </a:r>
          </a:p>
          <a:p>
            <a:pPr marL="0" indent="1076325" eaLnBrk="1" hangingPunct="1">
              <a:spcBef>
                <a:spcPct val="0"/>
              </a:spcBef>
              <a:buNone/>
              <a:defRPr/>
            </a:pPr>
            <a:r>
              <a:rPr lang="en-US" altLang="zh-TW" dirty="0" smtClean="0">
                <a:cs typeface="Arial" pitchFamily="34" charset="0"/>
              </a:rPr>
              <a:t>(12)</a:t>
            </a:r>
            <a:r>
              <a:rPr lang="zh-TW" altLang="en-US" dirty="0">
                <a:cs typeface="Arial" pitchFamily="34" charset="0"/>
              </a:rPr>
              <a:t>外掛式洗澡椅</a:t>
            </a:r>
            <a:endParaRPr lang="zh-TW" altLang="en-US" dirty="0" smtClean="0">
              <a:cs typeface="Arial" pitchFamily="34" charset="0"/>
            </a:endParaRP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2533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034C9C4-557A-4840-93A7-4F5AA232CEB6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1C062B85-9683-497B-AAEF-1E24017A3B10}"/>
              </a:ext>
            </a:extLst>
          </p:cNvPr>
          <p:cNvSpPr/>
          <p:nvPr/>
        </p:nvSpPr>
        <p:spPr>
          <a:xfrm>
            <a:off x="323850" y="2235896"/>
            <a:ext cx="88201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dirty="0">
                <a:solidFill>
                  <a:srgbClr val="000000"/>
                </a:solidFill>
                <a:latin typeface="標楷體"/>
                <a:ea typeface="標楷體"/>
              </a:rPr>
              <a:t>※</a:t>
            </a:r>
            <a:r>
              <a:rPr lang="zh-TW" altLang="en-US" dirty="0">
                <a:solidFill>
                  <a:srgbClr val="000000"/>
                </a:solidFill>
                <a:latin typeface="標楷體"/>
                <a:ea typeface="標楷體"/>
              </a:rPr>
              <a:t> 規範</a:t>
            </a:r>
            <a:r>
              <a:rPr lang="zh-TW" altLang="zh-TW" dirty="0">
                <a:solidFill>
                  <a:srgbClr val="000000"/>
                </a:solidFill>
                <a:latin typeface="標楷體"/>
                <a:ea typeface="標楷體"/>
              </a:rPr>
              <a:t>要求</a:t>
            </a:r>
            <a:r>
              <a:rPr lang="en-US" altLang="zh-TW" dirty="0">
                <a:solidFill>
                  <a:srgbClr val="000000"/>
                </a:solidFill>
                <a:latin typeface="標楷體"/>
                <a:ea typeface="標楷體"/>
              </a:rPr>
              <a:t>:</a:t>
            </a:r>
            <a:r>
              <a:rPr lang="zh-TW" altLang="zh-TW" dirty="0">
                <a:solidFill>
                  <a:srgbClr val="000000"/>
                </a:solidFill>
                <a:latin typeface="標楷體"/>
                <a:ea typeface="標楷體"/>
              </a:rPr>
              <a:t>無變得不穩定</a:t>
            </a:r>
            <a:r>
              <a:rPr lang="zh-TW" altLang="en-US" dirty="0">
                <a:solidFill>
                  <a:srgbClr val="000000"/>
                </a:solidFill>
                <a:latin typeface="標楷體"/>
                <a:ea typeface="標楷體"/>
              </a:rPr>
              <a:t>、沒</a:t>
            </a:r>
            <a:r>
              <a:rPr lang="zh-TW" altLang="zh-TW" dirty="0">
                <a:solidFill>
                  <a:srgbClr val="000000"/>
                </a:solidFill>
                <a:latin typeface="標楷體"/>
                <a:ea typeface="標楷體"/>
              </a:rPr>
              <a:t>有任何龜裂</a:t>
            </a:r>
            <a:r>
              <a:rPr lang="zh-TW" altLang="en-US" dirty="0">
                <a:solidFill>
                  <a:srgbClr val="000000"/>
                </a:solidFill>
                <a:latin typeface="標楷體"/>
                <a:ea typeface="標楷體"/>
              </a:rPr>
              <a:t>、沒</a:t>
            </a:r>
            <a:r>
              <a:rPr lang="zh-TW" altLang="zh-TW" dirty="0">
                <a:solidFill>
                  <a:srgbClr val="000000"/>
                </a:solidFill>
                <a:latin typeface="標楷體"/>
                <a:ea typeface="標楷體"/>
              </a:rPr>
              <a:t>有任何連接鬆脫</a:t>
            </a:r>
            <a:r>
              <a:rPr lang="zh-TW" altLang="en-US" dirty="0">
                <a:solidFill>
                  <a:srgbClr val="000000"/>
                </a:solidFill>
                <a:latin typeface="標楷體"/>
                <a:ea typeface="標楷體"/>
              </a:rPr>
              <a:t>、無</a:t>
            </a:r>
            <a:r>
              <a:rPr lang="zh-TW" altLang="zh-TW" dirty="0">
                <a:solidFill>
                  <a:srgbClr val="000000"/>
                </a:solidFill>
                <a:latin typeface="標楷體"/>
                <a:ea typeface="標楷體"/>
              </a:rPr>
              <a:t>妨礙功能之可見</a:t>
            </a:r>
            <a:r>
              <a:rPr lang="en-US" altLang="zh-TW" dirty="0">
                <a:solidFill>
                  <a:srgbClr val="000000"/>
                </a:solidFill>
                <a:latin typeface="標楷體"/>
                <a:ea typeface="標楷體"/>
              </a:rPr>
              <a:t>    </a:t>
            </a:r>
          </a:p>
          <a:p>
            <a:r>
              <a:rPr lang="en-US" altLang="zh-TW" dirty="0">
                <a:solidFill>
                  <a:srgbClr val="000000"/>
                </a:solidFill>
                <a:latin typeface="標楷體"/>
                <a:ea typeface="標楷體"/>
              </a:rPr>
              <a:t>            </a:t>
            </a:r>
            <a:r>
              <a:rPr lang="zh-TW" altLang="zh-TW" dirty="0">
                <a:solidFill>
                  <a:srgbClr val="000000"/>
                </a:solidFill>
                <a:latin typeface="標楷體"/>
                <a:ea typeface="標楷體"/>
              </a:rPr>
              <a:t>變形或間隙</a:t>
            </a:r>
            <a:r>
              <a:rPr lang="zh-TW" altLang="en-US" dirty="0">
                <a:solidFill>
                  <a:srgbClr val="000000"/>
                </a:solidFill>
                <a:latin typeface="標楷體"/>
                <a:ea typeface="標楷體"/>
              </a:rPr>
              <a:t>、無</a:t>
            </a:r>
            <a:r>
              <a:rPr lang="zh-TW" altLang="zh-TW" dirty="0">
                <a:solidFill>
                  <a:srgbClr val="000000"/>
                </a:solidFill>
                <a:latin typeface="標楷體"/>
                <a:ea typeface="標楷體"/>
              </a:rPr>
              <a:t>分離。</a:t>
            </a:r>
            <a:endParaRPr lang="zh-TW" altLang="en-US" dirty="0">
              <a:solidFill>
                <a:srgbClr val="000000"/>
              </a:solidFill>
              <a:latin typeface="標楷體"/>
              <a:ea typeface="標楷體"/>
            </a:endParaRPr>
          </a:p>
        </p:txBody>
      </p:sp>
      <p:cxnSp>
        <p:nvCxnSpPr>
          <p:cNvPr id="35" name="直線接點 34">
            <a:extLst>
              <a:ext uri="{FF2B5EF4-FFF2-40B4-BE49-F238E27FC236}">
                <a16:creationId xmlns:a16="http://schemas.microsoft.com/office/drawing/2014/main" xmlns="" id="{8814BC1A-3211-446F-BC38-736A7CE5AE1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3850" y="4128896"/>
            <a:ext cx="8572500" cy="1587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線接點 34">
            <a:extLst>
              <a:ext uri="{FF2B5EF4-FFF2-40B4-BE49-F238E27FC236}">
                <a16:creationId xmlns:a16="http://schemas.microsoft.com/office/drawing/2014/main" xmlns="" id="{147D7E66-4474-4EAB-92CF-2C6FDFFFBE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0" y="5377152"/>
            <a:ext cx="8572500" cy="1587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74F4C461-1C2B-48F6-9843-4DA0CB4B7B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780" y="2674273"/>
            <a:ext cx="15716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靜</a:t>
            </a:r>
            <a:endParaRPr lang="en-US" altLang="zh-TW" sz="1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態</a:t>
            </a:r>
            <a:endParaRPr lang="en-US" altLang="zh-TW" sz="1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強</a:t>
            </a:r>
            <a:endParaRPr lang="en-US" altLang="zh-TW" sz="1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度</a:t>
            </a:r>
            <a:endParaRPr lang="en-US" altLang="zh-TW" sz="1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</a:t>
            </a:r>
            <a:endParaRPr lang="en-US" altLang="zh-TW" sz="1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驗</a:t>
            </a:r>
            <a:endParaRPr lang="zh-TW" altLang="zh-TW" sz="1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8" name="矩形 16">
            <a:extLst>
              <a:ext uri="{FF2B5EF4-FFF2-40B4-BE49-F238E27FC236}">
                <a16:creationId xmlns:a16="http://schemas.microsoft.com/office/drawing/2014/main" xmlns="" id="{19BF9548-61F2-43BF-9B30-C9B97226E9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110" y="4151775"/>
            <a:ext cx="1571625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耐</a:t>
            </a:r>
            <a:endParaRPr lang="en-US" altLang="zh-TW" sz="1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久</a:t>
            </a:r>
            <a:endParaRPr lang="en-US" altLang="zh-TW" sz="1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性</a:t>
            </a:r>
            <a:endParaRPr lang="en-US" altLang="zh-TW" sz="1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</a:t>
            </a:r>
            <a:endParaRPr lang="en-US" altLang="zh-TW" sz="1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5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驗</a:t>
            </a:r>
            <a:endParaRPr lang="zh-TW" altLang="zh-TW" sz="15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矩形 16">
            <a:extLst>
              <a:ext uri="{FF2B5EF4-FFF2-40B4-BE49-F238E27FC236}">
                <a16:creationId xmlns:a16="http://schemas.microsoft.com/office/drawing/2014/main" xmlns="" id="{A32CAAA8-E1EE-4270-957D-C5C8894A91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560" y="5419562"/>
            <a:ext cx="15716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衝</a:t>
            </a:r>
            <a:endParaRPr lang="en-US" altLang="zh-TW" sz="16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擊</a:t>
            </a:r>
            <a:endParaRPr lang="en-US" altLang="zh-TW" sz="16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試</a:t>
            </a:r>
            <a:endParaRPr lang="en-US" altLang="zh-TW" sz="16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6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驗</a:t>
            </a:r>
            <a:endParaRPr lang="en-US" altLang="zh-TW" sz="16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zh-TW" altLang="zh-TW" sz="16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0" name="圖片 39">
            <a:extLst>
              <a:ext uri="{FF2B5EF4-FFF2-40B4-BE49-F238E27FC236}">
                <a16:creationId xmlns:a16="http://schemas.microsoft.com/office/drawing/2014/main" xmlns="" id="{D5554D0B-6EA6-4D93-BA45-F3637769B5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40" y="5486141"/>
            <a:ext cx="1080000" cy="810183"/>
          </a:xfrm>
          <a:prstGeom prst="rect">
            <a:avLst/>
          </a:prstGeom>
        </p:spPr>
      </p:pic>
      <p:pic>
        <p:nvPicPr>
          <p:cNvPr id="41" name="圖片 40">
            <a:extLst>
              <a:ext uri="{FF2B5EF4-FFF2-40B4-BE49-F238E27FC236}">
                <a16:creationId xmlns:a16="http://schemas.microsoft.com/office/drawing/2014/main" xmlns="" id="{1FAE9A81-FD96-4A97-B452-63F56EBAD1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3108" y="5500702"/>
            <a:ext cx="1080000" cy="810183"/>
          </a:xfrm>
          <a:prstGeom prst="rect">
            <a:avLst/>
          </a:prstGeom>
        </p:spPr>
      </p:pic>
      <p:sp>
        <p:nvSpPr>
          <p:cNvPr id="42" name="文字方塊 41">
            <a:extLst>
              <a:ext uri="{FF2B5EF4-FFF2-40B4-BE49-F238E27FC236}">
                <a16:creationId xmlns:a16="http://schemas.microsoft.com/office/drawing/2014/main" xmlns="" id="{042370BC-D112-4F2A-AD73-AA862FAC6303}"/>
              </a:ext>
            </a:extLst>
          </p:cNvPr>
          <p:cNvSpPr txBox="1"/>
          <p:nvPr/>
        </p:nvSpPr>
        <p:spPr>
          <a:xfrm>
            <a:off x="4896062" y="2761992"/>
            <a:ext cx="30896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垂直負載</a:t>
            </a:r>
            <a:r>
              <a:rPr lang="en-US" altLang="zh-TW" sz="1200" b="1" dirty="0">
                <a:solidFill>
                  <a:srgbClr val="000000"/>
                </a:solidFill>
                <a:latin typeface="標楷體"/>
                <a:ea typeface="標楷體"/>
              </a:rPr>
              <a:t>F=m</a:t>
            </a:r>
            <a:r>
              <a:rPr lang="en-US" altLang="zh-TW" sz="1200" b="1" dirty="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 x </a:t>
            </a:r>
            <a:r>
              <a:rPr lang="en-US" altLang="zh-TW" sz="1200" b="1" dirty="0">
                <a:solidFill>
                  <a:srgbClr val="000000"/>
                </a:solidFill>
                <a:latin typeface="標楷體"/>
                <a:ea typeface="標楷體"/>
              </a:rPr>
              <a:t>g</a:t>
            </a:r>
            <a:r>
              <a:rPr lang="en-US" altLang="zh-TW" sz="1200" b="1" dirty="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 x </a:t>
            </a:r>
            <a:r>
              <a:rPr lang="en-US" altLang="zh-TW" sz="1200" b="1" dirty="0">
                <a:solidFill>
                  <a:srgbClr val="000000"/>
                </a:solidFill>
                <a:latin typeface="標楷體"/>
                <a:ea typeface="標楷體"/>
              </a:rPr>
              <a:t>s</a:t>
            </a:r>
            <a:r>
              <a:rPr lang="zh-TW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，持壓 </a:t>
            </a:r>
            <a:r>
              <a:rPr lang="en-US" altLang="zh-TW" sz="1200" b="1" dirty="0">
                <a:solidFill>
                  <a:srgbClr val="000000"/>
                </a:solidFill>
                <a:latin typeface="標楷體"/>
                <a:ea typeface="標楷體"/>
              </a:rPr>
              <a:t>60 </a:t>
            </a:r>
            <a:r>
              <a:rPr lang="zh-TW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秒。</a:t>
            </a:r>
            <a:endParaRPr lang="en-US" altLang="zh-TW" sz="1200" b="1" dirty="0">
              <a:solidFill>
                <a:srgbClr val="000000"/>
              </a:solidFill>
              <a:latin typeface="標楷體"/>
              <a:ea typeface="標楷體"/>
            </a:endParaRPr>
          </a:p>
          <a:p>
            <a:pPr>
              <a:defRPr/>
            </a:pPr>
            <a:r>
              <a:rPr lang="zh-TW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         </a:t>
            </a:r>
            <a:r>
              <a:rPr lang="en-US" altLang="zh-TW" sz="1200" b="1" dirty="0">
                <a:solidFill>
                  <a:srgbClr val="000000"/>
                </a:solidFill>
                <a:latin typeface="標楷體"/>
                <a:ea typeface="標楷體"/>
              </a:rPr>
              <a:t>=1838</a:t>
            </a:r>
            <a:r>
              <a:rPr lang="zh-TW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 </a:t>
            </a:r>
            <a:r>
              <a:rPr lang="en-US" altLang="zh-TW" sz="1200" b="1" dirty="0">
                <a:solidFill>
                  <a:srgbClr val="000000"/>
                </a:solidFill>
                <a:latin typeface="標楷體"/>
                <a:ea typeface="標楷體"/>
              </a:rPr>
              <a:t>N</a:t>
            </a:r>
          </a:p>
          <a:p>
            <a:pPr>
              <a:defRPr/>
            </a:pPr>
            <a:endParaRPr lang="en-US" altLang="zh-TW" sz="1400" dirty="0">
              <a:solidFill>
                <a:srgbClr val="000000"/>
              </a:solidFill>
              <a:latin typeface="標楷體"/>
              <a:ea typeface="標楷體"/>
            </a:endParaRPr>
          </a:p>
          <a:p>
            <a:pPr>
              <a:defRPr/>
            </a:pPr>
            <a:r>
              <a:rPr lang="en-US" altLang="zh-TW" sz="1200" b="1" dirty="0">
                <a:solidFill>
                  <a:srgbClr val="000000"/>
                </a:solidFill>
                <a:latin typeface="標楷體"/>
                <a:ea typeface="標楷體"/>
              </a:rPr>
              <a:t>m:125</a:t>
            </a:r>
            <a:r>
              <a:rPr lang="zh-TW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 </a:t>
            </a:r>
            <a:r>
              <a:rPr lang="en-US" altLang="zh-TW" sz="1200" b="1" dirty="0">
                <a:solidFill>
                  <a:srgbClr val="000000"/>
                </a:solidFill>
                <a:latin typeface="標楷體"/>
                <a:ea typeface="標楷體"/>
              </a:rPr>
              <a:t>(kg)  g:</a:t>
            </a:r>
            <a:r>
              <a:rPr lang="zh-TW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重力加速度</a:t>
            </a:r>
            <a:endParaRPr lang="en-US" altLang="zh-TW" sz="1200" b="1" dirty="0">
              <a:solidFill>
                <a:srgbClr val="000000"/>
              </a:solidFill>
              <a:latin typeface="標楷體"/>
              <a:ea typeface="標楷體"/>
            </a:endParaRPr>
          </a:p>
          <a:p>
            <a:pPr>
              <a:defRPr/>
            </a:pPr>
            <a:r>
              <a:rPr lang="en-US" altLang="zh-TW" sz="1200" b="1" dirty="0">
                <a:solidFill>
                  <a:srgbClr val="000000"/>
                </a:solidFill>
                <a:latin typeface="標楷體"/>
                <a:ea typeface="標楷體"/>
              </a:rPr>
              <a:t>s:</a:t>
            </a:r>
            <a:r>
              <a:rPr lang="zh-TW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安全係數</a:t>
            </a:r>
            <a:r>
              <a:rPr lang="en-US" altLang="zh-TW" sz="1200" b="1" dirty="0">
                <a:solidFill>
                  <a:srgbClr val="000000"/>
                </a:solidFill>
                <a:latin typeface="標楷體"/>
                <a:ea typeface="標楷體"/>
              </a:rPr>
              <a:t>(1.5)</a:t>
            </a:r>
          </a:p>
          <a:p>
            <a:pPr algn="ctr"/>
            <a:endParaRPr lang="en-US" altLang="zh-TW" sz="1600" dirty="0">
              <a:solidFill>
                <a:srgbClr val="FF0000"/>
              </a:solidFill>
              <a:latin typeface="Times New Roman" panose="02020603050405020304" pitchFamily="18" charset="0"/>
              <a:ea typeface="標楷體"/>
              <a:cs typeface="Times New Roman" panose="02020603050405020304" pitchFamily="18" charset="0"/>
            </a:endParaRPr>
          </a:p>
        </p:txBody>
      </p:sp>
      <p:pic>
        <p:nvPicPr>
          <p:cNvPr id="43" name="圖片 42">
            <a:extLst>
              <a:ext uri="{FF2B5EF4-FFF2-40B4-BE49-F238E27FC236}">
                <a16:creationId xmlns:a16="http://schemas.microsoft.com/office/drawing/2014/main" xmlns="" id="{8265E3C5-9607-4832-A05D-0923719992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5425" y="4330700"/>
            <a:ext cx="1080000" cy="810183"/>
          </a:xfrm>
          <a:prstGeom prst="rect">
            <a:avLst/>
          </a:prstGeom>
        </p:spPr>
      </p:pic>
      <p:sp>
        <p:nvSpPr>
          <p:cNvPr id="44" name="文字方塊 43">
            <a:extLst>
              <a:ext uri="{FF2B5EF4-FFF2-40B4-BE49-F238E27FC236}">
                <a16:creationId xmlns:a16="http://schemas.microsoft.com/office/drawing/2014/main" xmlns="" id="{BBB03203-760D-40D5-AD56-BD5860AE3480}"/>
              </a:ext>
            </a:extLst>
          </p:cNvPr>
          <p:cNvSpPr txBox="1"/>
          <p:nvPr/>
        </p:nvSpPr>
        <p:spPr>
          <a:xfrm>
            <a:off x="4855235" y="4137506"/>
            <a:ext cx="442918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產品耐久性測試次數依預期環境而定，且依下述公式計算之。</a:t>
            </a:r>
            <a:endParaRPr lang="en-US" altLang="zh-TW" sz="1200" b="1" dirty="0">
              <a:solidFill>
                <a:srgbClr val="000000"/>
              </a:solidFill>
              <a:latin typeface="Times New Roman" charset="0"/>
              <a:ea typeface="標楷體" pitchFamily="65" charset="-120"/>
            </a:endParaRPr>
          </a:p>
          <a:p>
            <a:pPr>
              <a:defRPr/>
            </a:pP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測試作用力 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F</a:t>
            </a: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 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=</a:t>
            </a: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  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m</a:t>
            </a:r>
            <a:r>
              <a:rPr lang="en-US" altLang="zh-TW" sz="1200" b="1" baseline="-25000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d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 </a:t>
            </a:r>
            <a:r>
              <a:rPr lang="en-US" altLang="zh-TW" sz="1200" b="1" dirty="0" err="1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x</a:t>
            </a:r>
            <a:r>
              <a:rPr lang="en-US" altLang="zh-TW" sz="1200" b="1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g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=</a:t>
            </a: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 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1225</a:t>
            </a: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 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N</a:t>
            </a:r>
            <a:endParaRPr lang="en-US" altLang="en-US" sz="1200" b="1" dirty="0">
              <a:solidFill>
                <a:srgbClr val="000000"/>
              </a:solidFill>
              <a:latin typeface="Times New Roman" charset="0"/>
              <a:ea typeface="標楷體" pitchFamily="65" charset="-120"/>
            </a:endParaRPr>
          </a:p>
          <a:p>
            <a:pPr>
              <a:defRPr/>
            </a:pP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      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m</a:t>
            </a:r>
            <a:r>
              <a:rPr lang="en-US" altLang="zh-TW" sz="1200" b="1" baseline="-25000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d:</a:t>
            </a:r>
            <a:r>
              <a:rPr lang="en-US" sz="1200" b="1" dirty="0">
                <a:solidFill>
                  <a:srgbClr val="000000"/>
                </a:solidFill>
                <a:latin typeface="Times New Roman" charset="0"/>
                <a:ea typeface="新細明體" charset="-120"/>
              </a:rPr>
              <a:t> :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125</a:t>
            </a: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 </a:t>
            </a:r>
            <a:r>
              <a:rPr lang="en-US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(kg) ; g:</a:t>
            </a: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重力加速度</a:t>
            </a:r>
          </a:p>
          <a:p>
            <a:pPr>
              <a:spcAft>
                <a:spcPts val="30"/>
              </a:spcAft>
              <a:defRPr/>
            </a:pP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測試次數 </a:t>
            </a:r>
            <a:r>
              <a:rPr lang="en-US" sz="1200" b="1" i="1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n</a:t>
            </a:r>
            <a:r>
              <a:rPr lang="en-US" sz="1200" b="1" baseline="-25000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TC</a:t>
            </a:r>
            <a:r>
              <a:rPr lang="en-US" altLang="zh-TW" sz="1200" b="1" dirty="0">
                <a:solidFill>
                  <a:srgbClr val="000000"/>
                </a:solidFill>
                <a:latin typeface="Cambria Math" pitchFamily="18" charset="0"/>
                <a:ea typeface="Cambria Math" pitchFamily="18" charset="0"/>
              </a:rPr>
              <a:t> = </a:t>
            </a:r>
            <a:r>
              <a:rPr lang="en-US" sz="1200" b="1" i="1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u</a:t>
            </a:r>
            <a:r>
              <a:rPr lang="en-US" sz="1200" b="1" baseline="-25000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UC</a:t>
            </a:r>
            <a:r>
              <a:rPr lang="en-US" altLang="zh-TW" sz="1200" b="1" baseline="-25000" dirty="0">
                <a:solidFill>
                  <a:srgbClr val="0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TW" sz="1200" b="1" dirty="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x </a:t>
            </a:r>
            <a:r>
              <a:rPr lang="en-US" sz="1200" b="1" i="1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u</a:t>
            </a:r>
            <a:r>
              <a:rPr lang="en-US" sz="1200" b="1" baseline="-25000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TD</a:t>
            </a:r>
            <a:r>
              <a:rPr lang="en-US" altLang="zh-TW" sz="1200" b="1" baseline="-25000" dirty="0">
                <a:solidFill>
                  <a:srgbClr val="0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TW" sz="1200" b="1" dirty="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x </a:t>
            </a:r>
            <a:r>
              <a:rPr lang="en-US" altLang="zh-TW" sz="1200" b="1" dirty="0">
                <a:solidFill>
                  <a:srgbClr val="000000"/>
                </a:solidFill>
                <a:latin typeface="Cambria Math" pitchFamily="18" charset="0"/>
                <a:ea typeface="Cambria Math" pitchFamily="18" charset="0"/>
              </a:rPr>
              <a:t>365 </a:t>
            </a:r>
            <a:r>
              <a:rPr lang="en-US" altLang="zh-TW" sz="1200" b="1" dirty="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x </a:t>
            </a:r>
            <a:r>
              <a:rPr lang="en-US" sz="1200" b="1" i="1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t</a:t>
            </a:r>
            <a:r>
              <a:rPr lang="en-US" sz="1200" b="1" baseline="-25000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DL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=2190</a:t>
            </a: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 次</a:t>
            </a:r>
            <a:endParaRPr lang="zh-TW" altLang="en-US" sz="1200" b="1" baseline="-25000" dirty="0">
              <a:solidFill>
                <a:srgbClr val="000000"/>
              </a:solidFill>
              <a:latin typeface="Cambria Math" pitchFamily="18" charset="0"/>
              <a:ea typeface="標楷體" pitchFamily="65" charset="-120"/>
            </a:endParaRPr>
          </a:p>
          <a:p>
            <a:pPr>
              <a:defRPr/>
            </a:pPr>
            <a:r>
              <a:rPr lang="zh-TW" altLang="en-US" sz="1200" b="1" i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      </a:t>
            </a:r>
            <a:r>
              <a:rPr lang="en-US" sz="1200" b="1" i="1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n</a:t>
            </a:r>
            <a:r>
              <a:rPr lang="en-US" sz="1200" b="1" baseline="-25000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TC</a:t>
            </a:r>
            <a:r>
              <a:rPr lang="en-US" sz="1200" b="1" dirty="0">
                <a:solidFill>
                  <a:srgbClr val="000000"/>
                </a:solidFill>
                <a:latin typeface="Times New Roman" charset="0"/>
                <a:ea typeface="新細明體" charset="-120"/>
              </a:rPr>
              <a:t> :</a:t>
            </a: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測試循環次數 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;   </a:t>
            </a:r>
            <a:r>
              <a:rPr lang="en-US" sz="1200" b="1" i="1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u</a:t>
            </a:r>
            <a:r>
              <a:rPr lang="en-US" sz="1200" b="1" baseline="-25000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UC</a:t>
            </a:r>
            <a:r>
              <a:rPr lang="en-US" sz="1200" b="1" dirty="0">
                <a:solidFill>
                  <a:srgbClr val="000000"/>
                </a:solidFill>
                <a:latin typeface="Times New Roman" charset="0"/>
                <a:ea typeface="新細明體" charset="-120"/>
              </a:rPr>
              <a:t> :</a:t>
            </a: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 座位支撐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(1)</a:t>
            </a:r>
          </a:p>
          <a:p>
            <a:pPr>
              <a:defRPr/>
            </a:pPr>
            <a:r>
              <a:rPr lang="zh-TW" altLang="en-US" sz="1200" b="1" i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      </a:t>
            </a:r>
            <a:r>
              <a:rPr lang="en-US" sz="1200" b="1" i="1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u</a:t>
            </a:r>
            <a:r>
              <a:rPr lang="en-US" sz="1200" b="1" baseline="-25000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TD</a:t>
            </a:r>
            <a:r>
              <a:rPr lang="en-US" sz="1200" b="1" dirty="0">
                <a:solidFill>
                  <a:srgbClr val="000000"/>
                </a:solidFill>
                <a:latin typeface="Times New Roman" charset="0"/>
                <a:ea typeface="新細明體" charset="-120"/>
              </a:rPr>
              <a:t> :</a:t>
            </a: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居家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(2);   </a:t>
            </a:r>
            <a:r>
              <a:rPr lang="en-US" sz="1200" b="1" i="1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t</a:t>
            </a:r>
            <a:r>
              <a:rPr lang="en-US" sz="1200" b="1" baseline="-25000" dirty="0" err="1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DL</a:t>
            </a:r>
            <a:r>
              <a:rPr lang="en-US" sz="1200" b="1" dirty="0">
                <a:solidFill>
                  <a:srgbClr val="000000"/>
                </a:solidFill>
                <a:latin typeface="Times New Roman" charset="0"/>
                <a:ea typeface="新細明體" charset="-120"/>
              </a:rPr>
              <a:t> :</a:t>
            </a: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設計壽命</a:t>
            </a:r>
            <a:r>
              <a:rPr 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(</a:t>
            </a:r>
            <a:r>
              <a:rPr lang="en-US" altLang="zh-TW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3</a:t>
            </a:r>
            <a:r>
              <a:rPr lang="zh-TW" alt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 年</a:t>
            </a:r>
            <a:r>
              <a:rPr lang="en-US" sz="1200" b="1" dirty="0">
                <a:solidFill>
                  <a:srgbClr val="000000"/>
                </a:solidFill>
                <a:latin typeface="Times New Roman" charset="0"/>
                <a:ea typeface="標楷體" pitchFamily="65" charset="-120"/>
              </a:rPr>
              <a:t>)</a:t>
            </a:r>
            <a:r>
              <a:rPr lang="en-US" altLang="zh-TW" sz="1600" dirty="0">
                <a:solidFill>
                  <a:srgbClr val="000000"/>
                </a:solidFill>
                <a:latin typeface="Times New Roman" panose="02020603050405020304" pitchFamily="18" charset="0"/>
                <a:ea typeface="標楷體"/>
                <a:cs typeface="Times New Roman" panose="02020603050405020304" pitchFamily="18" charset="0"/>
              </a:rPr>
              <a:t>                            </a:t>
            </a:r>
            <a:endParaRPr lang="zh-TW" altLang="en-US" sz="1600" dirty="0">
              <a:solidFill>
                <a:srgbClr val="000000"/>
              </a:solidFill>
              <a:latin typeface="Times New Roman" panose="02020603050405020304" pitchFamily="18" charset="0"/>
              <a:ea typeface="標楷體"/>
              <a:cs typeface="Times New Roman" panose="02020603050405020304" pitchFamily="18" charset="0"/>
            </a:endParaRPr>
          </a:p>
        </p:txBody>
      </p:sp>
      <p:sp>
        <p:nvSpPr>
          <p:cNvPr id="45" name="文字方塊 44">
            <a:extLst>
              <a:ext uri="{FF2B5EF4-FFF2-40B4-BE49-F238E27FC236}">
                <a16:creationId xmlns:a16="http://schemas.microsoft.com/office/drawing/2014/main" xmlns="" id="{91249268-3549-4BE0-A056-3C929A86C598}"/>
              </a:ext>
            </a:extLst>
          </p:cNvPr>
          <p:cNvSpPr txBox="1"/>
          <p:nvPr/>
        </p:nvSpPr>
        <p:spPr>
          <a:xfrm>
            <a:off x="4896062" y="5414986"/>
            <a:ext cx="38503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水平側向</a:t>
            </a:r>
            <a:r>
              <a:rPr lang="en-US" altLang="zh-TW" sz="1200" b="1" dirty="0">
                <a:solidFill>
                  <a:srgbClr val="000000"/>
                </a:solidFill>
                <a:latin typeface="標楷體"/>
                <a:ea typeface="標楷體"/>
              </a:rPr>
              <a:t>;</a:t>
            </a:r>
            <a:r>
              <a:rPr lang="zh-TW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衝鎚 </a:t>
            </a:r>
            <a:r>
              <a:rPr lang="en-US" altLang="zh-TW" sz="1200" b="1" dirty="0">
                <a:solidFill>
                  <a:srgbClr val="000000"/>
                </a:solidFill>
                <a:latin typeface="標楷體"/>
                <a:ea typeface="標楷體"/>
              </a:rPr>
              <a:t>25kg</a:t>
            </a:r>
            <a:r>
              <a:rPr lang="zh-TW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，衝擊前緣往後</a:t>
            </a:r>
            <a:r>
              <a:rPr lang="en-US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50 mm</a:t>
            </a:r>
            <a:r>
              <a:rPr lang="zh-TW" altLang="en-US" sz="1200" b="1" dirty="0">
                <a:solidFill>
                  <a:srgbClr val="000000"/>
                </a:solidFill>
                <a:latin typeface="標楷體"/>
                <a:ea typeface="標楷體"/>
              </a:rPr>
              <a:t>處。</a:t>
            </a:r>
            <a:endParaRPr lang="en-US" altLang="zh-TW" sz="1200" b="1" dirty="0">
              <a:solidFill>
                <a:srgbClr val="000000"/>
              </a:solidFill>
              <a:latin typeface="標楷體"/>
              <a:ea typeface="標楷體"/>
            </a:endParaRPr>
          </a:p>
          <a:p>
            <a:endParaRPr lang="en-US" altLang="zh-TW" sz="1600" dirty="0">
              <a:solidFill>
                <a:srgbClr val="FF0000"/>
              </a:solidFill>
              <a:latin typeface="Times New Roman" panose="02020603050405020304" pitchFamily="18" charset="0"/>
              <a:ea typeface="標楷體"/>
              <a:cs typeface="Times New Roman" panose="02020603050405020304" pitchFamily="18" charset="0"/>
            </a:endParaRPr>
          </a:p>
          <a:p>
            <a:r>
              <a:rPr lang="en-US" altLang="zh-TW" sz="1600" dirty="0">
                <a:solidFill>
                  <a:srgbClr val="FF0000"/>
                </a:solidFill>
                <a:latin typeface="Times New Roman" panose="02020603050405020304" pitchFamily="18" charset="0"/>
                <a:ea typeface="標楷體"/>
                <a:cs typeface="Times New Roman" panose="02020603050405020304" pitchFamily="18" charset="0"/>
              </a:rPr>
              <a:t>                            </a:t>
            </a:r>
            <a:endParaRPr lang="zh-TW" altLang="en-US" sz="1600" dirty="0">
              <a:solidFill>
                <a:srgbClr val="FF0000"/>
              </a:solidFill>
              <a:latin typeface="Times New Roman" panose="02020603050405020304" pitchFamily="18" charset="0"/>
              <a:ea typeface="標楷體"/>
              <a:cs typeface="Times New Roman" panose="02020603050405020304" pitchFamily="18" charset="0"/>
            </a:endParaRPr>
          </a:p>
        </p:txBody>
      </p:sp>
      <p:pic>
        <p:nvPicPr>
          <p:cNvPr id="46" name="圖片 45">
            <a:extLst>
              <a:ext uri="{FF2B5EF4-FFF2-40B4-BE49-F238E27FC236}">
                <a16:creationId xmlns:a16="http://schemas.microsoft.com/office/drawing/2014/main" xmlns="" id="{F93E31C7-89A0-4FB9-AEA0-4E70B3F02A1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3108" y="2928934"/>
            <a:ext cx="1080000" cy="810183"/>
          </a:xfrm>
          <a:prstGeom prst="rect">
            <a:avLst/>
          </a:prstGeom>
        </p:spPr>
      </p:pic>
      <p:pic>
        <p:nvPicPr>
          <p:cNvPr id="47" name="圖片 46">
            <a:extLst>
              <a:ext uri="{FF2B5EF4-FFF2-40B4-BE49-F238E27FC236}">
                <a16:creationId xmlns:a16="http://schemas.microsoft.com/office/drawing/2014/main" xmlns="" id="{0C6DAF31-0553-44A6-9D6B-DC5CD295EAC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2928934"/>
            <a:ext cx="1080000" cy="810183"/>
          </a:xfrm>
          <a:prstGeom prst="rect">
            <a:avLst/>
          </a:prstGeom>
        </p:spPr>
      </p:pic>
      <p:pic>
        <p:nvPicPr>
          <p:cNvPr id="48" name="圖片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7554" y="2857496"/>
            <a:ext cx="1500187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圖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6116" y="5429264"/>
            <a:ext cx="17145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文字方塊 52">
            <a:extLst>
              <a:ext uri="{FF2B5EF4-FFF2-40B4-BE49-F238E27FC236}">
                <a16:creationId xmlns:a16="http://schemas.microsoft.com/office/drawing/2014/main" xmlns="" id="{6DB82D41-4620-4770-9F75-52A6D3FE012A}"/>
              </a:ext>
            </a:extLst>
          </p:cNvPr>
          <p:cNvSpPr txBox="1"/>
          <p:nvPr/>
        </p:nvSpPr>
        <p:spPr>
          <a:xfrm>
            <a:off x="837153" y="3858445"/>
            <a:ext cx="11715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800" dirty="0">
                <a:solidFill>
                  <a:srgbClr val="000000"/>
                </a:solidFill>
                <a:latin typeface="標楷體"/>
                <a:ea typeface="標楷體"/>
              </a:rPr>
              <a:t>負載施加距前緣</a:t>
            </a:r>
            <a:r>
              <a:rPr lang="en-US" altLang="zh-TW" sz="800" dirty="0">
                <a:solidFill>
                  <a:srgbClr val="000000"/>
                </a:solidFill>
                <a:latin typeface="標楷體"/>
                <a:ea typeface="標楷體"/>
              </a:rPr>
              <a:t>1/3</a:t>
            </a:r>
            <a:r>
              <a:rPr lang="zh-TW" altLang="en-US" sz="800" dirty="0">
                <a:solidFill>
                  <a:srgbClr val="000000"/>
                </a:solidFill>
                <a:latin typeface="標楷體"/>
                <a:ea typeface="標楷體"/>
              </a:rPr>
              <a:t>處</a:t>
            </a:r>
          </a:p>
        </p:txBody>
      </p:sp>
      <p:sp>
        <p:nvSpPr>
          <p:cNvPr id="54" name="文字方塊 53">
            <a:extLst>
              <a:ext uri="{FF2B5EF4-FFF2-40B4-BE49-F238E27FC236}">
                <a16:creationId xmlns:a16="http://schemas.microsoft.com/office/drawing/2014/main" xmlns="" id="{7DD8BEDE-A9FB-4B43-9D5D-975BF563C4E2}"/>
              </a:ext>
            </a:extLst>
          </p:cNvPr>
          <p:cNvSpPr txBox="1"/>
          <p:nvPr/>
        </p:nvSpPr>
        <p:spPr>
          <a:xfrm>
            <a:off x="2277554" y="3872701"/>
            <a:ext cx="108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800" dirty="0">
                <a:solidFill>
                  <a:srgbClr val="000000"/>
                </a:solidFill>
                <a:latin typeface="標楷體"/>
                <a:ea typeface="標楷體"/>
              </a:rPr>
              <a:t>負載施加右側</a:t>
            </a:r>
          </a:p>
        </p:txBody>
      </p:sp>
      <p:sp>
        <p:nvSpPr>
          <p:cNvPr id="55" name="文字方塊 54">
            <a:extLst>
              <a:ext uri="{FF2B5EF4-FFF2-40B4-BE49-F238E27FC236}">
                <a16:creationId xmlns:a16="http://schemas.microsoft.com/office/drawing/2014/main" xmlns="" id="{1B1E8431-D228-4023-9973-B1F62A3B310B}"/>
              </a:ext>
            </a:extLst>
          </p:cNvPr>
          <p:cNvSpPr txBox="1"/>
          <p:nvPr/>
        </p:nvSpPr>
        <p:spPr>
          <a:xfrm>
            <a:off x="1216666" y="6405341"/>
            <a:ext cx="10370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800" dirty="0">
                <a:solidFill>
                  <a:srgbClr val="000000"/>
                </a:solidFill>
                <a:latin typeface="標楷體"/>
                <a:ea typeface="標楷體"/>
              </a:rPr>
              <a:t>左側衝擊</a:t>
            </a:r>
          </a:p>
        </p:txBody>
      </p:sp>
      <p:sp>
        <p:nvSpPr>
          <p:cNvPr id="56" name="文字方塊 55">
            <a:extLst>
              <a:ext uri="{FF2B5EF4-FFF2-40B4-BE49-F238E27FC236}">
                <a16:creationId xmlns:a16="http://schemas.microsoft.com/office/drawing/2014/main" xmlns="" id="{1297C52D-97E2-490E-8B9F-9B2DA6649998}"/>
              </a:ext>
            </a:extLst>
          </p:cNvPr>
          <p:cNvSpPr txBox="1"/>
          <p:nvPr/>
        </p:nvSpPr>
        <p:spPr>
          <a:xfrm>
            <a:off x="2357083" y="6405341"/>
            <a:ext cx="10370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800" dirty="0">
                <a:solidFill>
                  <a:srgbClr val="000000"/>
                </a:solidFill>
                <a:latin typeface="標楷體"/>
                <a:ea typeface="標楷體"/>
              </a:rPr>
              <a:t>右側衝擊</a:t>
            </a:r>
          </a:p>
        </p:txBody>
      </p:sp>
      <p:pic>
        <p:nvPicPr>
          <p:cNvPr id="57" name="圖片 56">
            <a:extLst>
              <a:ext uri="{FF2B5EF4-FFF2-40B4-BE49-F238E27FC236}">
                <a16:creationId xmlns:a16="http://schemas.microsoft.com/office/drawing/2014/main" xmlns="" id="{A5EA8971-E15A-43AF-A6AC-B808B3BE20C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9817" y="4214663"/>
            <a:ext cx="701293" cy="88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592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-30163" y="0"/>
            <a:ext cx="9174163" cy="1268413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六、輔具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23555" name="內容版面配置區 2"/>
          <p:cNvSpPr>
            <a:spLocks noGrp="1"/>
          </p:cNvSpPr>
          <p:nvPr>
            <p:ph idx="1"/>
          </p:nvPr>
        </p:nvSpPr>
        <p:spPr>
          <a:xfrm>
            <a:off x="0" y="908050"/>
            <a:ext cx="9144000" cy="5040313"/>
          </a:xfrm>
        </p:spPr>
        <p:txBody>
          <a:bodyPr/>
          <a:lstStyle/>
          <a:p>
            <a:pPr marL="0" indent="447675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US" altLang="zh-TW" dirty="0" smtClean="0">
                <a:cs typeface="Arial" charset="0"/>
              </a:rPr>
              <a:t>(</a:t>
            </a:r>
            <a:r>
              <a:rPr lang="zh-TW" altLang="en-US" dirty="0" smtClean="0">
                <a:cs typeface="Arial" charset="0"/>
              </a:rPr>
              <a:t>一</a:t>
            </a:r>
            <a:r>
              <a:rPr lang="en-US" altLang="zh-TW" dirty="0" smtClean="0">
                <a:cs typeface="Arial" charset="0"/>
              </a:rPr>
              <a:t>)</a:t>
            </a:r>
            <a:r>
              <a:rPr lang="zh-TW" altLang="en-US" dirty="0" smtClean="0">
                <a:cs typeface="Arial" charset="0"/>
              </a:rPr>
              <a:t>、輔具能量檢驗</a:t>
            </a:r>
            <a:r>
              <a:rPr lang="en-US" altLang="zh-TW" dirty="0" smtClean="0">
                <a:cs typeface="Arial" charset="0"/>
              </a:rPr>
              <a:t>(13/13)</a:t>
            </a:r>
          </a:p>
          <a:p>
            <a:pPr marL="0" indent="1076325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US" altLang="zh-TW" dirty="0" smtClean="0">
                <a:cs typeface="Arial" charset="0"/>
              </a:rPr>
              <a:t>(13)</a:t>
            </a:r>
            <a:r>
              <a:rPr lang="zh-TW" altLang="en-US" dirty="0">
                <a:cs typeface="Arial" charset="0"/>
              </a:rPr>
              <a:t>電動升降桌</a:t>
            </a:r>
            <a:endParaRPr lang="zh-TW" altLang="en-US" dirty="0" smtClean="0">
              <a:cs typeface="Arial" charset="0"/>
            </a:endParaRP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6BCB236-2B27-42BB-9AEA-CB8CF50853D5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557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B6A155-B7CA-478E-BD11-192347E5273B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31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399850"/>
              </p:ext>
            </p:extLst>
          </p:nvPr>
        </p:nvGraphicFramePr>
        <p:xfrm>
          <a:off x="467544" y="2033243"/>
          <a:ext cx="8329613" cy="603669"/>
        </p:xfrm>
        <a:graphic>
          <a:graphicData uri="http://schemas.openxmlformats.org/drawingml/2006/table">
            <a:tbl>
              <a:tblPr/>
              <a:tblGrid>
                <a:gridCol w="902143"/>
                <a:gridCol w="5400600"/>
                <a:gridCol w="2026870"/>
              </a:tblGrid>
              <a:tr h="6036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0" kern="1200" baseline="0" noProof="0" dirty="0" smtClean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微軟正黑體" pitchFamily="34" charset="-120"/>
                          <a:cs typeface="+mn-cs"/>
                        </a:rPr>
                        <a:t>現有</a:t>
                      </a:r>
                      <a:r>
                        <a:rPr lang="en-US" altLang="zh-TW" sz="1400" b="0" kern="1200" baseline="0" noProof="0" dirty="0" smtClean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微軟正黑體" pitchFamily="34" charset="-120"/>
                          <a:cs typeface="+mn-cs"/>
                        </a:rPr>
                        <a:t>CNS</a:t>
                      </a:r>
                      <a:r>
                        <a:rPr lang="zh-TW" altLang="en-US" sz="1400" b="0" kern="1200" baseline="0" noProof="0" dirty="0" smtClean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微軟正黑體" pitchFamily="34" charset="-120"/>
                          <a:cs typeface="+mn-cs"/>
                        </a:rPr>
                        <a:t>標準現況</a:t>
                      </a:r>
                    </a:p>
                  </a:txBody>
                  <a:tcPr marT="45751" marB="457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b="0" kern="1200" baseline="0" dirty="0" smtClean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微軟正黑體" pitchFamily="34" charset="-120"/>
                          <a:cs typeface="+mn-cs"/>
                        </a:rPr>
                        <a:t>辦公室家具－辦公室用桌穩定性、強度及耐久性試驗法</a:t>
                      </a:r>
                    </a:p>
                  </a:txBody>
                  <a:tcPr marT="45751" marB="457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標楷體"/>
                          <a:ea typeface="標楷體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0" kern="1200" baseline="0" dirty="0" smtClean="0">
                          <a:solidFill>
                            <a:srgbClr val="00B0F0"/>
                          </a:solidFill>
                          <a:effectLst/>
                          <a:latin typeface="Times New Roman" pitchFamily="18" charset="0"/>
                          <a:ea typeface="微軟正黑體" pitchFamily="34" charset="-120"/>
                          <a:cs typeface="+mn-cs"/>
                        </a:rPr>
                        <a:t>CNS 15340 :2010</a:t>
                      </a:r>
                      <a:endParaRPr lang="zh-TW" altLang="en-US" sz="1400" b="0" kern="1200" baseline="0" noProof="0" dirty="0" smtClean="0">
                        <a:solidFill>
                          <a:srgbClr val="00B0F0"/>
                        </a:solidFill>
                        <a:effectLst/>
                        <a:latin typeface="Times New Roman" pitchFamily="18" charset="0"/>
                        <a:ea typeface="微軟正黑體" pitchFamily="34" charset="-120"/>
                        <a:cs typeface="+mn-cs"/>
                      </a:endParaRPr>
                    </a:p>
                  </a:txBody>
                  <a:tcPr marT="45751" marB="457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矩形 17"/>
          <p:cNvSpPr>
            <a:spLocks noChangeArrowheads="1"/>
          </p:cNvSpPr>
          <p:nvPr/>
        </p:nvSpPr>
        <p:spPr bwMode="auto">
          <a:xfrm>
            <a:off x="3094038" y="3215035"/>
            <a:ext cx="31432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975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p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600">
                <a:solidFill>
                  <a:srgbClr val="0070C0"/>
                </a:solidFill>
                <a:latin typeface="Times New Roman" pitchFamily="18" charset="0"/>
                <a:ea typeface="標楷體" pitchFamily="65" charset="-120"/>
              </a:rPr>
              <a:t>垂直靜態強度</a:t>
            </a:r>
            <a:r>
              <a:rPr lang="en-US" altLang="zh-TW" sz="1600">
                <a:solidFill>
                  <a:srgbClr val="0070C0"/>
                </a:solidFill>
                <a:latin typeface="Times New Roman" pitchFamily="18" charset="0"/>
                <a:ea typeface="標楷體" pitchFamily="65" charset="-120"/>
              </a:rPr>
              <a:t>(sec6.2)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測試條件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:</a:t>
            </a:r>
            <a:r>
              <a:rPr lang="zh-TW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施加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1000N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作用力於桌面距離邊緣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100mm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處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最可能破壞且不致傾倒之處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)</a:t>
            </a:r>
            <a:r>
              <a:rPr lang="zh-TW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，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重複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10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次</a:t>
            </a:r>
            <a:r>
              <a:rPr lang="zh-TW" altLang="zh-TW" sz="16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。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。</a:t>
            </a:r>
            <a:endParaRPr lang="en-US" altLang="zh-TW" sz="1200">
              <a:solidFill>
                <a:srgbClr val="000000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5" name="矩形 18"/>
          <p:cNvSpPr>
            <a:spLocks noChangeArrowheads="1"/>
          </p:cNvSpPr>
          <p:nvPr/>
        </p:nvSpPr>
        <p:spPr bwMode="auto">
          <a:xfrm>
            <a:off x="-98425" y="3208685"/>
            <a:ext cx="328612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975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p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600">
                <a:solidFill>
                  <a:srgbClr val="0070C0"/>
                </a:solidFill>
                <a:latin typeface="Times New Roman" pitchFamily="18" charset="0"/>
                <a:ea typeface="標楷體" pitchFamily="65" charset="-120"/>
              </a:rPr>
              <a:t>垂直載重之穩定性</a:t>
            </a:r>
            <a:r>
              <a:rPr lang="en-US" altLang="zh-TW" sz="1600">
                <a:solidFill>
                  <a:srgbClr val="0070C0"/>
                </a:solidFill>
                <a:latin typeface="Times New Roman" pitchFamily="18" charset="0"/>
                <a:ea typeface="標楷體" pitchFamily="65" charset="-120"/>
              </a:rPr>
              <a:t>(sec6.1)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測試條件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:</a:t>
            </a:r>
            <a:r>
              <a:rPr lang="zh-TW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施加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1000N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作用力於桌面距離邊緣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100mm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最可能傾倒之點上</a:t>
            </a:r>
            <a:r>
              <a:rPr lang="zh-TW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，保持 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(20±10)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秒</a:t>
            </a:r>
            <a:r>
              <a:rPr lang="zh-TW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。</a:t>
            </a:r>
            <a:endParaRPr lang="en-US" altLang="zh-TW" sz="1200">
              <a:solidFill>
                <a:srgbClr val="000000"/>
              </a:solidFill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6" name="矩形 19"/>
          <p:cNvSpPr>
            <a:spLocks noChangeArrowheads="1"/>
          </p:cNvSpPr>
          <p:nvPr/>
        </p:nvSpPr>
        <p:spPr bwMode="auto">
          <a:xfrm>
            <a:off x="5848350" y="3208685"/>
            <a:ext cx="3000375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975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p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01000"/>
              </a:lnSpc>
              <a:spcBef>
                <a:spcPts val="125"/>
              </a:spcBef>
              <a:buClrTx/>
              <a:buSzTx/>
              <a:buFontTx/>
              <a:buNone/>
            </a:pPr>
            <a:r>
              <a:rPr lang="zh-TW" altLang="en-US" sz="1600">
                <a:solidFill>
                  <a:srgbClr val="0070C0"/>
                </a:solidFill>
                <a:latin typeface="Times New Roman" pitchFamily="18" charset="0"/>
                <a:ea typeface="標楷體" pitchFamily="65" charset="-120"/>
              </a:rPr>
              <a:t>垂直作用力耐久性</a:t>
            </a:r>
            <a:r>
              <a:rPr lang="en-US" altLang="zh-TW" sz="1600">
                <a:solidFill>
                  <a:srgbClr val="0070C0"/>
                </a:solidFill>
                <a:latin typeface="Times New Roman" pitchFamily="18" charset="0"/>
                <a:ea typeface="標楷體" pitchFamily="65" charset="-120"/>
              </a:rPr>
              <a:t>(sec6.4)</a:t>
            </a:r>
          </a:p>
          <a:p>
            <a:pPr>
              <a:lnSpc>
                <a:spcPct val="101000"/>
              </a:lnSpc>
              <a:spcBef>
                <a:spcPts val="125"/>
              </a:spcBef>
              <a:buClrTx/>
              <a:buSzTx/>
              <a:buFontTx/>
              <a:buNone/>
            </a:pP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測試條件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:</a:t>
            </a:r>
            <a:r>
              <a:rPr lang="zh-TW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施加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910N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作用力於桌面距離邊緣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100mm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處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最可能破壞且不致傾倒之處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)</a:t>
            </a:r>
            <a:r>
              <a:rPr lang="zh-TW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 ，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以小於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0.16Hz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施行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10,000</a:t>
            </a:r>
            <a:r>
              <a:rPr lang="zh-TW" altLang="en-US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次</a:t>
            </a:r>
            <a:r>
              <a:rPr lang="en-US" altLang="zh-TW" sz="12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sz="16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。</a:t>
            </a:r>
          </a:p>
        </p:txBody>
      </p:sp>
      <p:sp>
        <p:nvSpPr>
          <p:cNvPr id="27" name="矩形 20"/>
          <p:cNvSpPr>
            <a:spLocks noChangeArrowheads="1"/>
          </p:cNvSpPr>
          <p:nvPr/>
        </p:nvSpPr>
        <p:spPr bwMode="auto">
          <a:xfrm>
            <a:off x="428625" y="2954685"/>
            <a:ext cx="43910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p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p"/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6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※</a:t>
            </a:r>
            <a:r>
              <a:rPr lang="zh-TW" altLang="en-US" sz="16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 規範</a:t>
            </a:r>
            <a:r>
              <a:rPr lang="zh-TW" altLang="zh-TW" sz="16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要求</a:t>
            </a:r>
            <a:r>
              <a:rPr lang="en-US" altLang="zh-TW" sz="16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:</a:t>
            </a:r>
            <a:r>
              <a:rPr lang="zh-TW" altLang="zh-TW" sz="1600" b="1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不得有結構上之損壞或喪失功能。</a:t>
            </a:r>
            <a:endParaRPr lang="zh-TW" altLang="en-US" sz="1600" b="1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8" name="Picture 2" descr="C:\Users\user\Desktop\金工期中計畫\IMG_77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288" y="4262785"/>
            <a:ext cx="2160587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" descr="C:\Users\user\Desktop\金工期中計畫\IMG_78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88" y="4162772"/>
            <a:ext cx="135890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 descr="C:\Users\user\Desktop\金工期中計畫\IMG_780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4359622"/>
            <a:ext cx="2160587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直線接點 25"/>
          <p:cNvCxnSpPr>
            <a:cxnSpLocks noChangeShapeType="1"/>
          </p:cNvCxnSpPr>
          <p:nvPr/>
        </p:nvCxnSpPr>
        <p:spPr bwMode="auto">
          <a:xfrm rot="5400000">
            <a:off x="1535113" y="4656485"/>
            <a:ext cx="3500437" cy="1587"/>
          </a:xfrm>
          <a:prstGeom prst="line">
            <a:avLst/>
          </a:prstGeom>
          <a:noFill/>
          <a:ln w="6350" algn="ctr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線接點 26"/>
          <p:cNvCxnSpPr>
            <a:cxnSpLocks noChangeShapeType="1"/>
          </p:cNvCxnSpPr>
          <p:nvPr/>
        </p:nvCxnSpPr>
        <p:spPr bwMode="auto">
          <a:xfrm rot="5400000">
            <a:off x="4465638" y="4654897"/>
            <a:ext cx="3500438" cy="1587"/>
          </a:xfrm>
          <a:prstGeom prst="line">
            <a:avLst/>
          </a:prstGeom>
          <a:noFill/>
          <a:ln w="6350" algn="ctr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286350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0" y="0"/>
            <a:ext cx="8820150" cy="1241425"/>
          </a:xfrm>
          <a:prstGeom prst="rect">
            <a:avLst/>
          </a:prstGeom>
          <a:noFill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800" b="1" kern="1200">
                <a:solidFill>
                  <a:schemeClr val="tx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marL="1162050" indent="-1162050" algn="l">
              <a:lnSpc>
                <a:spcPts val="4000"/>
              </a:lnSpc>
              <a:defRPr/>
            </a:pPr>
            <a:r>
              <a:rPr kumimoji="1" lang="zh-TW" altLang="en-US" sz="3600" b="0" dirty="0" smtClean="0">
                <a:solidFill>
                  <a:srgbClr val="2946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六、輔具</a:t>
            </a:r>
            <a:endParaRPr kumimoji="1" lang="zh-TW" altLang="en-US" sz="3600" b="0" dirty="0">
              <a:solidFill>
                <a:srgbClr val="F0629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1748" name="內容版面配置區 2"/>
          <p:cNvSpPr>
            <a:spLocks noGrp="1"/>
          </p:cNvSpPr>
          <p:nvPr>
            <p:ph idx="1"/>
          </p:nvPr>
        </p:nvSpPr>
        <p:spPr>
          <a:xfrm>
            <a:off x="1588" y="836613"/>
            <a:ext cx="9144000" cy="5040312"/>
          </a:xfrm>
        </p:spPr>
        <p:txBody>
          <a:bodyPr/>
          <a:lstStyle/>
          <a:p>
            <a:pPr marL="0" indent="447675" eaLnBrk="1" hangingPunct="1">
              <a:buFont typeface="Arial" pitchFamily="34" charset="0"/>
              <a:buNone/>
            </a:pPr>
            <a:r>
              <a:rPr lang="en-US" altLang="zh-TW" dirty="0" smtClean="0"/>
              <a:t>(</a:t>
            </a:r>
            <a:r>
              <a:rPr lang="zh-TW" altLang="en-US" dirty="0" smtClean="0"/>
              <a:t>二</a:t>
            </a:r>
            <a:r>
              <a:rPr lang="en-US" altLang="zh-TW" dirty="0" smtClean="0"/>
              <a:t>)</a:t>
            </a:r>
            <a:r>
              <a:rPr lang="zh-TW" altLang="en-US" dirty="0" smtClean="0"/>
              <a:t>、輔具能量檢驗</a:t>
            </a:r>
          </a:p>
        </p:txBody>
      </p:sp>
      <p:sp>
        <p:nvSpPr>
          <p:cNvPr id="37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54AEF87-876C-4A35-B327-DDCA54E137E6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1750" name="投影片編號版面配置區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51D6266-0CE3-496D-8302-95171AF7E893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96" y="1322766"/>
            <a:ext cx="7380312" cy="553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9315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1">
            <a:extLst>
              <a:ext uri="{FF2B5EF4-FFF2-40B4-BE49-F238E27FC236}"/>
            </a:extLst>
          </p:cNvPr>
          <p:cNvSpPr txBox="1">
            <a:spLocks/>
          </p:cNvSpPr>
          <p:nvPr/>
        </p:nvSpPr>
        <p:spPr>
          <a:xfrm>
            <a:off x="-25400" y="0"/>
            <a:ext cx="8864600" cy="1268413"/>
          </a:xfrm>
          <a:prstGeom prst="rect">
            <a:avLst/>
          </a:prstGeom>
          <a:noFill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9pPr>
          </a:lstStyle>
          <a:p>
            <a:pPr marL="1162050" indent="-1162050">
              <a:defRPr/>
            </a:pPr>
            <a:r>
              <a:rPr kumimoji="1" lang="zh-TW" altLang="en-US" sz="3600" dirty="0" smtClean="0">
                <a:solidFill>
                  <a:srgbClr val="294667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六、輔具</a:t>
            </a:r>
            <a:endParaRPr kumimoji="1" lang="zh-TW" altLang="en-US" sz="3600" dirty="0">
              <a:solidFill>
                <a:srgbClr val="F06292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內容版面配置區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0" y="909638"/>
            <a:ext cx="9144000" cy="5040312"/>
          </a:xfrm>
        </p:spPr>
        <p:txBody>
          <a:bodyPr rtlCol="0"/>
          <a:lstStyle/>
          <a:p>
            <a:pPr marL="808038" lvl="1" indent="-360363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TW" sz="2800" dirty="0" smtClean="0"/>
              <a:t>(</a:t>
            </a:r>
            <a:r>
              <a:rPr lang="zh-TW" altLang="en-US" sz="2800" dirty="0" smtClean="0"/>
              <a:t>三</a:t>
            </a:r>
            <a:r>
              <a:rPr lang="en-US" altLang="zh-TW" sz="2800" dirty="0" smtClean="0"/>
              <a:t>)</a:t>
            </a:r>
            <a:r>
              <a:rPr lang="zh-TW" altLang="en-US" sz="2800" dirty="0" smtClean="0"/>
              <a:t>、</a:t>
            </a:r>
            <a:r>
              <a:rPr lang="zh-TW" altLang="zh-TW" sz="2800" dirty="0"/>
              <a:t>辦理輔具通用設計競賽及市售友善輔具商</a:t>
            </a:r>
            <a:r>
              <a:rPr lang="zh-TW" altLang="zh-TW" sz="2800" dirty="0" smtClean="0"/>
              <a:t>品評</a:t>
            </a:r>
            <a:r>
              <a:rPr lang="en-US" altLang="zh-TW" sz="2800" dirty="0" smtClean="0"/>
              <a:t>   </a:t>
            </a:r>
            <a:r>
              <a:rPr lang="zh-TW" altLang="zh-TW" sz="2800" dirty="0" smtClean="0"/>
              <a:t>選</a:t>
            </a:r>
            <a:r>
              <a:rPr lang="zh-TW" altLang="en-US" sz="2800" dirty="0" smtClean="0"/>
              <a:t>，</a:t>
            </a:r>
            <a:r>
              <a:rPr lang="zh-TW" altLang="zh-TW" sz="2800" dirty="0" smtClean="0"/>
              <a:t>遴選</a:t>
            </a:r>
            <a:r>
              <a:rPr lang="zh-TW" altLang="zh-TW" sz="2800" dirty="0"/>
              <a:t>評審委員確保不同性別委員人數不低於</a:t>
            </a:r>
            <a:r>
              <a:rPr lang="en-US" altLang="zh-TW" sz="2800" dirty="0"/>
              <a:t>1/3</a:t>
            </a:r>
          </a:p>
        </p:txBody>
      </p:sp>
      <p:sp>
        <p:nvSpPr>
          <p:cNvPr id="4" name="日期版面配置區 3">
            <a:extLst>
              <a:ext uri="{FF2B5EF4-FFF2-40B4-BE49-F238E27FC236}"/>
            </a:extLst>
          </p:cNvPr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E1227DF-ABAD-4D8D-90EC-74A93D8D158D}" type="datetime3">
              <a:rPr lang="zh-TW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109年12月3日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773" name="投影片編號版面配置區 4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B552D44-C75F-4B46-A706-8EABD5F36FB1}" type="slidenum">
              <a:rPr lang="zh-TW" altLang="en-US" sz="1200" smtClean="0">
                <a:solidFill>
                  <a:prstClr val="black"/>
                </a:solidFill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zh-TW" altLang="en-US" sz="1200" smtClean="0">
              <a:solidFill>
                <a:prstClr val="black"/>
              </a:solidFill>
            </a:endParaRPr>
          </a:p>
        </p:txBody>
      </p:sp>
      <p:pic>
        <p:nvPicPr>
          <p:cNvPr id="3277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21" y="2420888"/>
            <a:ext cx="1836499" cy="213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D:\daily\標檢局\108年\競賽相關\照片\pick\DSC00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2280641"/>
            <a:ext cx="7052912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5471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sz="6000" dirty="0" smtClean="0"/>
              <a:t>簡報完畢</a:t>
            </a:r>
            <a:endParaRPr lang="zh-TW" altLang="en-US" sz="60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sz="6000" dirty="0" smtClean="0">
                <a:solidFill>
                  <a:schemeClr val="tx1"/>
                </a:solidFill>
              </a:rPr>
              <a:t>敬請指教</a:t>
            </a:r>
            <a:endParaRPr lang="zh-TW" altLang="en-US" sz="6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204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一、</a:t>
            </a:r>
            <a:r>
              <a:rPr kumimoji="1" lang="zh-TW" altLang="en-US" dirty="0" smtClean="0">
                <a:solidFill>
                  <a:srgbClr val="009900"/>
                </a:solidFill>
              </a:rPr>
              <a:t>標準</a:t>
            </a:r>
            <a:r>
              <a:rPr kumimoji="1" lang="en-US" altLang="zh-TW" dirty="0" smtClean="0">
                <a:solidFill>
                  <a:srgbClr val="009900"/>
                </a:solidFill>
              </a:rPr>
              <a:t>(</a:t>
            </a:r>
            <a:r>
              <a:rPr kumimoji="1" lang="zh-TW" altLang="en-US" dirty="0" smtClean="0">
                <a:solidFill>
                  <a:srgbClr val="009900"/>
                </a:solidFill>
              </a:rPr>
              <a:t>二</a:t>
            </a:r>
            <a:r>
              <a:rPr kumimoji="1" lang="en-US" altLang="zh-TW" dirty="0" smtClean="0">
                <a:solidFill>
                  <a:srgbClr val="009900"/>
                </a:solidFill>
              </a:rPr>
              <a:t>)</a:t>
            </a:r>
            <a:endParaRPr kumimoji="1" lang="zh-TW" altLang="en-US" dirty="0">
              <a:solidFill>
                <a:srgbClr val="009900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4968205"/>
          </a:xfrm>
        </p:spPr>
        <p:txBody>
          <a:bodyPr rtlCol="0">
            <a:noAutofit/>
          </a:bodyPr>
          <a:lstStyle/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en-US" altLang="zh-TW" dirty="0" smtClean="0">
                <a:sym typeface="Open Sans"/>
              </a:rPr>
              <a:t>(</a:t>
            </a:r>
            <a:r>
              <a:rPr lang="zh-TW" altLang="en-US" dirty="0" smtClean="0">
                <a:sym typeface="Open Sans"/>
              </a:rPr>
              <a:t>一</a:t>
            </a:r>
            <a:r>
              <a:rPr lang="en-US" altLang="zh-TW" dirty="0" smtClean="0">
                <a:sym typeface="Open Sans"/>
              </a:rPr>
              <a:t>)</a:t>
            </a:r>
            <a:r>
              <a:rPr lang="zh-TW" altLang="en-US" dirty="0" smtClean="0">
                <a:sym typeface="Open Sans"/>
              </a:rPr>
              <a:t>、</a:t>
            </a:r>
            <a:r>
              <a:rPr lang="en-US" altLang="zh-TW" dirty="0" smtClean="0">
                <a:sym typeface="Open Sans"/>
              </a:rPr>
              <a:t>107</a:t>
            </a:r>
            <a:r>
              <a:rPr lang="zh-TW" altLang="en-US" dirty="0" smtClean="0">
                <a:sym typeface="Open Sans"/>
              </a:rPr>
              <a:t>至</a:t>
            </a:r>
            <a:r>
              <a:rPr lang="en-US" altLang="zh-TW" dirty="0" smtClean="0">
                <a:sym typeface="Open Sans"/>
              </a:rPr>
              <a:t>109</a:t>
            </a:r>
            <a:r>
              <a:rPr lang="zh-TW" altLang="en-US" dirty="0" smtClean="0">
                <a:sym typeface="Open Sans"/>
              </a:rPr>
              <a:t>年</a:t>
            </a:r>
            <a:r>
              <a:rPr lang="en-US" altLang="zh-TW" dirty="0" smtClean="0">
                <a:sym typeface="Open Sans"/>
              </a:rPr>
              <a:t>10</a:t>
            </a:r>
            <a:r>
              <a:rPr lang="zh-TW" altLang="en-US" dirty="0" smtClean="0">
                <a:sym typeface="Open Sans"/>
              </a:rPr>
              <a:t>月完成</a:t>
            </a:r>
            <a:r>
              <a:rPr lang="zh-TW" altLang="en-US" dirty="0">
                <a:sym typeface="Open Sans"/>
              </a:rPr>
              <a:t>國家標準制修訂</a:t>
            </a:r>
            <a:r>
              <a:rPr lang="zh-TW" altLang="en-US" dirty="0" smtClean="0">
                <a:sym typeface="Open Sans"/>
              </a:rPr>
              <a:t>數量</a:t>
            </a:r>
            <a:endParaRPr lang="en-US" altLang="zh-TW" dirty="0">
              <a:sym typeface="Open Sans"/>
            </a:endParaRPr>
          </a:p>
          <a:p>
            <a:pPr marL="1076325" indent="0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zh-TW" altLang="en-US" dirty="0" smtClean="0">
                <a:sym typeface="Open Sans"/>
              </a:rPr>
              <a:t>   高齡</a:t>
            </a:r>
            <a:r>
              <a:rPr lang="zh-TW" altLang="en-US" dirty="0">
                <a:sym typeface="Open Sans"/>
              </a:rPr>
              <a:t>、身障</a:t>
            </a:r>
            <a:r>
              <a:rPr lang="zh-TW" altLang="en-US" dirty="0" smtClean="0">
                <a:sym typeface="Open Sans"/>
              </a:rPr>
              <a:t>類共</a:t>
            </a:r>
            <a:r>
              <a:rPr lang="en-US" altLang="zh-TW" dirty="0" smtClean="0">
                <a:sym typeface="Open Sans"/>
              </a:rPr>
              <a:t>37</a:t>
            </a:r>
            <a:r>
              <a:rPr lang="zh-TW" altLang="en-US" dirty="0" smtClean="0">
                <a:sym typeface="Open Sans"/>
              </a:rPr>
              <a:t>種</a:t>
            </a:r>
            <a:endParaRPr lang="en-US" altLang="zh-TW" dirty="0">
              <a:sym typeface="Open Sans"/>
            </a:endParaRPr>
          </a:p>
          <a:p>
            <a:pPr marL="1076325" indent="0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en-US" altLang="zh-TW" dirty="0" smtClean="0">
                <a:sym typeface="Open Sans"/>
              </a:rPr>
              <a:t> (2)</a:t>
            </a:r>
            <a:r>
              <a:rPr lang="zh-TW" altLang="en-US" dirty="0" smtClean="0">
                <a:sym typeface="Open Sans"/>
              </a:rPr>
              <a:t>、輔</a:t>
            </a:r>
            <a:r>
              <a:rPr lang="zh-TW" altLang="en-US" dirty="0">
                <a:sym typeface="Open Sans"/>
              </a:rPr>
              <a:t>具</a:t>
            </a:r>
          </a:p>
          <a:p>
            <a:pPr marL="2152650" lvl="0" indent="0" algn="just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None/>
              <a:defRPr/>
            </a:pPr>
            <a:r>
              <a:rPr lang="zh-TW" altLang="en-US" dirty="0">
                <a:solidFill>
                  <a:prstClr val="black"/>
                </a:solidFill>
                <a:sym typeface="Open Sans"/>
              </a:rPr>
              <a:t>制修訂</a:t>
            </a:r>
            <a:r>
              <a:rPr lang="zh-TW" altLang="zh-TW" dirty="0">
                <a:solidFill>
                  <a:prstClr val="black"/>
                </a:solidFill>
              </a:rPr>
              <a:t>身心障礙者移位用起吊裝置－要求及試驗法</a:t>
            </a:r>
            <a:r>
              <a:rPr lang="zh-TW" altLang="en-US" dirty="0">
                <a:solidFill>
                  <a:prstClr val="black"/>
                </a:solidFill>
                <a:sym typeface="Open Sans"/>
              </a:rPr>
              <a:t>、</a:t>
            </a:r>
            <a:r>
              <a:rPr lang="zh-TW" altLang="zh-TW" dirty="0">
                <a:solidFill>
                  <a:prstClr val="black"/>
                </a:solidFill>
              </a:rPr>
              <a:t>支撐使用者之個人衛生輔具－要求</a:t>
            </a:r>
            <a:r>
              <a:rPr lang="zh-TW" altLang="en-US" dirty="0">
                <a:solidFill>
                  <a:prstClr val="black"/>
                </a:solidFill>
              </a:rPr>
              <a:t>及輪椅－第</a:t>
            </a:r>
            <a:r>
              <a:rPr lang="en-US" altLang="zh-TW" dirty="0">
                <a:solidFill>
                  <a:prstClr val="black"/>
                </a:solidFill>
              </a:rPr>
              <a:t>8</a:t>
            </a:r>
            <a:r>
              <a:rPr lang="zh-TW" altLang="en-US" dirty="0">
                <a:solidFill>
                  <a:prstClr val="black"/>
                </a:solidFill>
              </a:rPr>
              <a:t>部：輪椅靜態、衝擊與疲勞強度要求及試驗</a:t>
            </a:r>
            <a:r>
              <a:rPr lang="zh-TW" altLang="en-US" dirty="0" smtClean="0">
                <a:solidFill>
                  <a:prstClr val="black"/>
                </a:solidFill>
              </a:rPr>
              <a:t>法、</a:t>
            </a:r>
            <a:r>
              <a:rPr lang="zh-TW" altLang="en-US" dirty="0" smtClean="0">
                <a:sym typeface="Open Sans"/>
              </a:rPr>
              <a:t>輪椅</a:t>
            </a:r>
            <a:r>
              <a:rPr lang="zh-TW" altLang="en-US" dirty="0">
                <a:sym typeface="Open Sans"/>
              </a:rPr>
              <a:t>、電動代步</a:t>
            </a:r>
            <a:r>
              <a:rPr lang="zh-TW" altLang="en-US" dirty="0" smtClean="0">
                <a:sym typeface="Open Sans"/>
              </a:rPr>
              <a:t>車、居家電動床、移位機、樓梯昇降椅、</a:t>
            </a:r>
            <a:r>
              <a:rPr lang="zh-TW" altLang="en-US" dirty="0">
                <a:sym typeface="Open Sans"/>
              </a:rPr>
              <a:t>家用之褥瘡防止鋪墊</a:t>
            </a:r>
            <a:r>
              <a:rPr lang="zh-TW" altLang="en-US" dirty="0" smtClean="0">
                <a:sym typeface="Open Sans"/>
              </a:rPr>
              <a:t>、尿液</a:t>
            </a:r>
            <a:r>
              <a:rPr lang="zh-TW" altLang="en-US" dirty="0">
                <a:sym typeface="Open Sans"/>
              </a:rPr>
              <a:t>吸收輔具、個人衛生輔具等</a:t>
            </a:r>
            <a:r>
              <a:rPr lang="zh-TW" altLang="en-US" dirty="0" smtClean="0">
                <a:sym typeface="Open Sans"/>
              </a:rPr>
              <a:t>輔</a:t>
            </a:r>
            <a:r>
              <a:rPr lang="zh-TW" altLang="en-US" dirty="0">
                <a:sym typeface="Open Sans"/>
              </a:rPr>
              <a:t>具相關</a:t>
            </a:r>
            <a:r>
              <a:rPr lang="zh-TW" altLang="en-US" dirty="0" smtClean="0">
                <a:sym typeface="Open Sans"/>
              </a:rPr>
              <a:t>國家標準</a:t>
            </a:r>
            <a:endParaRPr lang="en-US" altLang="zh-TW" dirty="0" smtClean="0">
              <a:sym typeface="Open Sans"/>
            </a:endParaRPr>
          </a:p>
        </p:txBody>
      </p:sp>
      <p:sp>
        <p:nvSpPr>
          <p:cNvPr id="6148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327826-25D7-418B-A7AC-7F2A35352739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367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二、玩具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一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4525963"/>
          </a:xfrm>
        </p:spPr>
        <p:txBody>
          <a:bodyPr rtlCol="0">
            <a:noAutofit/>
          </a:bodyPr>
          <a:lstStyle/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zh-TW" altLang="en-US" dirty="0">
                <a:sym typeface="Open Sans"/>
              </a:rPr>
              <a:t>一、強化玩具安全管理，保護國家未來主人翁</a:t>
            </a:r>
            <a:r>
              <a:rPr lang="en-US" altLang="zh-TW" dirty="0" smtClean="0">
                <a:sym typeface="Open Sans"/>
              </a:rPr>
              <a:t>(1/4</a:t>
            </a:r>
            <a:r>
              <a:rPr lang="en-US" altLang="zh-TW" dirty="0">
                <a:sym typeface="Open Sans"/>
              </a:rPr>
              <a:t>)</a:t>
            </a:r>
          </a:p>
          <a:p>
            <a:pPr marL="1169988" indent="0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zh-TW" altLang="en-US" sz="2400" dirty="0">
                <a:solidFill>
                  <a:srgbClr val="FF0000"/>
                </a:solidFill>
                <a:sym typeface="Open Sans"/>
              </a:rPr>
              <a:t>統計</a:t>
            </a:r>
            <a:r>
              <a:rPr lang="en-US" altLang="zh-TW" sz="2400" dirty="0" smtClean="0">
                <a:solidFill>
                  <a:srgbClr val="FF0000"/>
                </a:solidFill>
                <a:sym typeface="Open Sans"/>
              </a:rPr>
              <a:t>106</a:t>
            </a:r>
            <a:r>
              <a:rPr lang="zh-TW" altLang="en-US" sz="2400" dirty="0" smtClean="0">
                <a:solidFill>
                  <a:srgbClr val="FF0000"/>
                </a:solidFill>
                <a:sym typeface="Open Sans"/>
              </a:rPr>
              <a:t>年</a:t>
            </a:r>
            <a:r>
              <a:rPr lang="zh-TW" altLang="en-US" sz="2400" dirty="0">
                <a:solidFill>
                  <a:srgbClr val="FF0000"/>
                </a:solidFill>
                <a:sym typeface="Open Sans"/>
              </a:rPr>
              <a:t>至</a:t>
            </a:r>
            <a:r>
              <a:rPr lang="en-US" altLang="zh-TW" sz="2400" dirty="0" smtClean="0">
                <a:solidFill>
                  <a:srgbClr val="FF0000"/>
                </a:solidFill>
                <a:sym typeface="Open Sans"/>
              </a:rPr>
              <a:t>108</a:t>
            </a:r>
            <a:r>
              <a:rPr lang="zh-TW" altLang="en-US" sz="2400" dirty="0" smtClean="0">
                <a:solidFill>
                  <a:srgbClr val="FF0000"/>
                </a:solidFill>
                <a:sym typeface="Open Sans"/>
              </a:rPr>
              <a:t>年</a:t>
            </a:r>
            <a:r>
              <a:rPr lang="zh-TW" altLang="en-US" sz="2400" dirty="0">
                <a:solidFill>
                  <a:srgbClr val="FF0000"/>
                </a:solidFill>
                <a:sym typeface="Open Sans"/>
              </a:rPr>
              <a:t>進口及國產「玩具」檢驗批數及不合格批數結果</a:t>
            </a:r>
            <a:endParaRPr lang="en-US" altLang="zh-TW" sz="2400" dirty="0">
              <a:solidFill>
                <a:srgbClr val="FF0000"/>
              </a:solidFill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</p:txBody>
      </p:sp>
      <p:sp>
        <p:nvSpPr>
          <p:cNvPr id="9220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7948AEE-A75C-4182-B99C-BFF8351DC702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  <p:graphicFrame>
        <p:nvGraphicFramePr>
          <p:cNvPr id="7" name="圖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3402558"/>
              </p:ext>
            </p:extLst>
          </p:nvPr>
        </p:nvGraphicFramePr>
        <p:xfrm>
          <a:off x="1187624" y="1412776"/>
          <a:ext cx="7056784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97156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二、玩具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二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009900"/>
              </a:solidFill>
            </a:endParaRPr>
          </a:p>
        </p:txBody>
      </p:sp>
      <p:sp>
        <p:nvSpPr>
          <p:cNvPr id="16387" name="內容版面配置區 2"/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4525963"/>
          </a:xfrm>
        </p:spPr>
        <p:txBody>
          <a:bodyPr>
            <a:normAutofit fontScale="92500" lnSpcReduction="10000"/>
          </a:bodyPr>
          <a:lstStyle/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zh-TW" altLang="en-US" dirty="0" smtClean="0">
                <a:sym typeface="Open Sans" pitchFamily="34" charset="0"/>
              </a:rPr>
              <a:t>一、</a:t>
            </a:r>
            <a:r>
              <a:rPr lang="zh-TW" altLang="en-US" dirty="0" smtClean="0"/>
              <a:t>強化玩具安全管理</a:t>
            </a:r>
            <a:r>
              <a:rPr lang="zh-TW" altLang="en-US" dirty="0" smtClean="0">
                <a:solidFill>
                  <a:srgbClr val="000000"/>
                </a:solidFill>
              </a:rPr>
              <a:t>，</a:t>
            </a:r>
            <a:r>
              <a:rPr lang="zh-TW" altLang="en-US" dirty="0" smtClean="0"/>
              <a:t>保護國家未來主人翁</a:t>
            </a:r>
            <a:r>
              <a:rPr lang="en-US" altLang="zh-TW" dirty="0" smtClean="0"/>
              <a:t>(2/4)</a:t>
            </a: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/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/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/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/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/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/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/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/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/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zh-TW" altLang="en-US" dirty="0" smtClean="0"/>
              <a:t>列為強制檢驗商品</a:t>
            </a:r>
            <a:endParaRPr lang="en-US" altLang="zh-TW" dirty="0" smtClean="0"/>
          </a:p>
        </p:txBody>
      </p:sp>
      <p:sp>
        <p:nvSpPr>
          <p:cNvPr id="10244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B76026-4D75-413E-A11B-68BC47D6C140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  <p:sp>
        <p:nvSpPr>
          <p:cNvPr id="5" name="橢圓 4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6695401" y="2564904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 sz="1400" dirty="0">
              <a:solidFill>
                <a:sysClr val="windowText" lastClr="000000"/>
              </a:solidFill>
            </a:endParaRPr>
          </a:p>
        </p:txBody>
      </p:sp>
      <p:sp>
        <p:nvSpPr>
          <p:cNvPr id="6" name="橢圓 5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4716017" y="2564904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 sz="1400" dirty="0">
              <a:solidFill>
                <a:sysClr val="windowText" lastClr="000000"/>
              </a:solidFill>
            </a:endParaRPr>
          </a:p>
        </p:txBody>
      </p:sp>
      <p:sp>
        <p:nvSpPr>
          <p:cNvPr id="7" name="橢圓 6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2662953" y="2585291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 sz="1400" dirty="0">
              <a:solidFill>
                <a:sysClr val="windowText" lastClr="000000"/>
              </a:solidFill>
            </a:endParaRPr>
          </a:p>
        </p:txBody>
      </p:sp>
      <p:sp>
        <p:nvSpPr>
          <p:cNvPr id="8" name="橢圓 7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646729" y="2598531"/>
            <a:ext cx="1765033" cy="1725048"/>
          </a:xfrm>
          <a:prstGeom prst="ellipse">
            <a:avLst/>
          </a:prstGeom>
          <a:solidFill>
            <a:schemeClr val="lt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 sz="1400" dirty="0">
              <a:solidFill>
                <a:sysClr val="windowText" lastClr="000000"/>
              </a:solidFill>
            </a:endParaRPr>
          </a:p>
        </p:txBody>
      </p:sp>
      <p:pic>
        <p:nvPicPr>
          <p:cNvPr id="10257" name="圖片 79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25" y="3013075"/>
            <a:ext cx="1347788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8" name="圖片 106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463" y="2932113"/>
            <a:ext cx="1241425" cy="1089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9" name="Picture 4" descr="C:\Users\f126174752\Desktop\下載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0300" y="2960688"/>
            <a:ext cx="1262063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0" name="圖片 30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133"/>
          <a:stretch>
            <a:fillRect/>
          </a:stretch>
        </p:blipFill>
        <p:spPr bwMode="auto">
          <a:xfrm>
            <a:off x="7018338" y="2908300"/>
            <a:ext cx="1154112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1" name="TextBox 25"/>
          <p:cNvSpPr txBox="1">
            <a:spLocks noChangeArrowheads="1"/>
          </p:cNvSpPr>
          <p:nvPr/>
        </p:nvSpPr>
        <p:spPr bwMode="auto">
          <a:xfrm flipH="1">
            <a:off x="569913" y="4459288"/>
            <a:ext cx="19161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浴室</a:t>
            </a:r>
            <a:r>
              <a:rPr kumimoji="1" lang="en-US" altLang="zh-TW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/</a:t>
            </a: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水玩具</a:t>
            </a:r>
          </a:p>
        </p:txBody>
      </p:sp>
      <p:sp>
        <p:nvSpPr>
          <p:cNvPr id="10262" name="TextBox 25"/>
          <p:cNvSpPr txBox="1">
            <a:spLocks noChangeArrowheads="1"/>
          </p:cNvSpPr>
          <p:nvPr/>
        </p:nvSpPr>
        <p:spPr bwMode="auto">
          <a:xfrm flipH="1">
            <a:off x="2724150" y="4484688"/>
            <a:ext cx="1573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騎乘玩具</a:t>
            </a:r>
          </a:p>
        </p:txBody>
      </p:sp>
      <p:sp>
        <p:nvSpPr>
          <p:cNvPr id="10263" name="TextBox 25"/>
          <p:cNvSpPr txBox="1">
            <a:spLocks noChangeArrowheads="1"/>
          </p:cNvSpPr>
          <p:nvPr/>
        </p:nvSpPr>
        <p:spPr bwMode="auto">
          <a:xfrm flipH="1">
            <a:off x="6811963" y="4467225"/>
            <a:ext cx="1574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音樂玩具</a:t>
            </a:r>
          </a:p>
        </p:txBody>
      </p:sp>
      <p:sp>
        <p:nvSpPr>
          <p:cNvPr id="10264" name="TextBox 25"/>
          <p:cNvSpPr txBox="1">
            <a:spLocks noChangeArrowheads="1"/>
          </p:cNvSpPr>
          <p:nvPr/>
        </p:nvSpPr>
        <p:spPr bwMode="auto">
          <a:xfrm flipH="1">
            <a:off x="4773613" y="4484688"/>
            <a:ext cx="1574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洋娃娃</a:t>
            </a:r>
          </a:p>
        </p:txBody>
      </p:sp>
    </p:spTree>
    <p:extLst>
      <p:ext uri="{BB962C8B-B14F-4D97-AF65-F5344CB8AC3E}">
        <p14:creationId xmlns:p14="http://schemas.microsoft.com/office/powerpoint/2010/main" val="479400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二、玩具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三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009900"/>
              </a:solidFill>
            </a:endParaRPr>
          </a:p>
        </p:txBody>
      </p:sp>
      <p:sp>
        <p:nvSpPr>
          <p:cNvPr id="18435" name="內容版面配置區 2"/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4680173"/>
          </a:xfrm>
        </p:spPr>
        <p:txBody>
          <a:bodyPr>
            <a:normAutofit fontScale="92500" lnSpcReduction="10000"/>
          </a:bodyPr>
          <a:lstStyle/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zh-TW" altLang="en-US" dirty="0" smtClean="0">
                <a:sym typeface="Open Sans" pitchFamily="34" charset="0"/>
              </a:rPr>
              <a:t>一、</a:t>
            </a:r>
            <a:r>
              <a:rPr lang="zh-TW" altLang="en-US" dirty="0" smtClean="0"/>
              <a:t>強化玩具安全管理</a:t>
            </a:r>
            <a:r>
              <a:rPr lang="zh-TW" altLang="en-US" dirty="0" smtClean="0">
                <a:solidFill>
                  <a:srgbClr val="000000"/>
                </a:solidFill>
              </a:rPr>
              <a:t>，</a:t>
            </a:r>
            <a:r>
              <a:rPr lang="zh-TW" altLang="en-US" dirty="0" smtClean="0"/>
              <a:t>保護國家未來主人翁</a:t>
            </a:r>
            <a:r>
              <a:rPr lang="en-US" altLang="zh-TW" dirty="0" smtClean="0"/>
              <a:t>(3/4)</a:t>
            </a: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/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zh-TW" altLang="en-US" dirty="0" smtClean="0"/>
              <a:t>列為強制檢驗商品</a:t>
            </a:r>
            <a:endParaRPr lang="en-US" altLang="zh-TW" dirty="0" smtClean="0"/>
          </a:p>
        </p:txBody>
      </p:sp>
      <p:sp>
        <p:nvSpPr>
          <p:cNvPr id="11268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54A299-62FA-4922-9868-034FD44EF95E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  <p:sp>
        <p:nvSpPr>
          <p:cNvPr id="5" name="橢圓 4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6695399" y="2549004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1272" name="TextBox 25"/>
          <p:cNvSpPr txBox="1">
            <a:spLocks noChangeArrowheads="1"/>
          </p:cNvSpPr>
          <p:nvPr/>
        </p:nvSpPr>
        <p:spPr bwMode="auto">
          <a:xfrm flipH="1">
            <a:off x="646113" y="4468813"/>
            <a:ext cx="1765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滑板車</a:t>
            </a:r>
          </a:p>
        </p:txBody>
      </p:sp>
      <p:sp>
        <p:nvSpPr>
          <p:cNvPr id="11273" name="TextBox 25"/>
          <p:cNvSpPr txBox="1">
            <a:spLocks noChangeArrowheads="1"/>
          </p:cNvSpPr>
          <p:nvPr/>
        </p:nvSpPr>
        <p:spPr bwMode="auto">
          <a:xfrm flipH="1">
            <a:off x="6777038" y="4451350"/>
            <a:ext cx="1620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含磁性玩具</a:t>
            </a:r>
          </a:p>
        </p:txBody>
      </p:sp>
      <p:sp>
        <p:nvSpPr>
          <p:cNvPr id="11274" name="TextBox 25"/>
          <p:cNvSpPr txBox="1">
            <a:spLocks noChangeArrowheads="1"/>
          </p:cNvSpPr>
          <p:nvPr/>
        </p:nvSpPr>
        <p:spPr bwMode="auto">
          <a:xfrm flipH="1">
            <a:off x="3779838" y="4452938"/>
            <a:ext cx="1574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含噪音玩具</a:t>
            </a:r>
          </a:p>
        </p:txBody>
      </p:sp>
      <p:sp>
        <p:nvSpPr>
          <p:cNvPr id="9" name="橢圓 8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646727" y="2582630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0" name="橢圓 9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3671063" y="2600910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11281" name="Picture 4" descr="C:\Users\f126174752\Desktop\下載 (1)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50" y="2908300"/>
            <a:ext cx="10477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5" descr="C:\Users\f126174752\Desktop\images (2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75" y="2881313"/>
            <a:ext cx="1101725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3" name="Picture 6" descr="C:\Users\f126174752\Desktop\下載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46" t="39822" r="16490" b="39130"/>
          <a:stretch>
            <a:fillRect/>
          </a:stretch>
        </p:blipFill>
        <p:spPr bwMode="auto">
          <a:xfrm>
            <a:off x="7018338" y="2928938"/>
            <a:ext cx="1119187" cy="96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3361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二、玩具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四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009900"/>
              </a:solidFill>
            </a:endParaRPr>
          </a:p>
        </p:txBody>
      </p:sp>
      <p:sp>
        <p:nvSpPr>
          <p:cNvPr id="20483" name="內容版面配置區 2"/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5688285"/>
          </a:xfrm>
        </p:spPr>
        <p:txBody>
          <a:bodyPr>
            <a:normAutofit fontScale="92500" lnSpcReduction="10000"/>
          </a:bodyPr>
          <a:lstStyle/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zh-TW" altLang="en-US" dirty="0" smtClean="0">
                <a:sym typeface="Open Sans" pitchFamily="34" charset="0"/>
              </a:rPr>
              <a:t>一、</a:t>
            </a:r>
            <a:r>
              <a:rPr lang="zh-TW" altLang="en-US" dirty="0" smtClean="0"/>
              <a:t>強化玩具安全管理</a:t>
            </a:r>
            <a:r>
              <a:rPr lang="zh-TW" altLang="en-US" dirty="0" smtClean="0">
                <a:solidFill>
                  <a:srgbClr val="000000"/>
                </a:solidFill>
              </a:rPr>
              <a:t>，</a:t>
            </a:r>
            <a:r>
              <a:rPr lang="zh-TW" altLang="en-US" dirty="0" smtClean="0"/>
              <a:t>保護國家未來主人翁</a:t>
            </a:r>
            <a:r>
              <a:rPr lang="en-US" altLang="zh-TW" dirty="0" smtClean="0"/>
              <a:t>(4/4)</a:t>
            </a: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just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ym typeface="Open Sans" pitchFamily="34" charset="0"/>
            </a:endParaRPr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olidFill>
                <a:srgbClr val="FF0000"/>
              </a:solidFill>
            </a:endParaRPr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>
              <a:solidFill>
                <a:srgbClr val="FF0000"/>
              </a:solidFill>
            </a:endParaRPr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olidFill>
                <a:srgbClr val="FF0000"/>
              </a:solidFill>
            </a:endParaRPr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endParaRPr lang="en-US" altLang="zh-TW" dirty="0" smtClean="0">
              <a:solidFill>
                <a:srgbClr val="FF0000"/>
              </a:solidFill>
            </a:endParaRPr>
          </a:p>
          <a:p>
            <a:pPr marL="1257300" indent="-809625" algn="ctr" defTabSz="1162050" eaLnBrk="1" hangingPunct="1">
              <a:spcBef>
                <a:spcPts val="275"/>
              </a:spcBef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zh-TW" altLang="en-US" dirty="0" smtClean="0">
                <a:solidFill>
                  <a:srgbClr val="FF0000"/>
                </a:solidFill>
              </a:rPr>
              <a:t>具風險性玩具</a:t>
            </a:r>
            <a:r>
              <a:rPr lang="zh-TW" altLang="en-US" dirty="0" smtClean="0"/>
              <a:t>列為強制檢驗商品</a:t>
            </a:r>
            <a:endParaRPr lang="en-US" altLang="zh-TW" dirty="0" smtClean="0"/>
          </a:p>
        </p:txBody>
      </p:sp>
      <p:sp>
        <p:nvSpPr>
          <p:cNvPr id="12292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A7497DC-899A-4641-9037-690B82BE0F33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  <p:sp>
        <p:nvSpPr>
          <p:cNvPr id="5" name="橢圓 4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4860032" y="1437828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6" name="橢圓 5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5905599" y="3542534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7" name="橢圓 6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3852534" y="3562920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pic>
        <p:nvPicPr>
          <p:cNvPr id="12302" name="Picture 3" descr="C:\Users\f126174752\Desktop\下載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64"/>
          <a:stretch>
            <a:fillRect/>
          </a:stretch>
        </p:blipFill>
        <p:spPr bwMode="auto">
          <a:xfrm>
            <a:off x="4032796" y="3841505"/>
            <a:ext cx="1512887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橢圓 8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1836310" y="3576160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2306" name="TextBox 25"/>
          <p:cNvSpPr txBox="1">
            <a:spLocks noChangeArrowheads="1"/>
          </p:cNvSpPr>
          <p:nvPr/>
        </p:nvSpPr>
        <p:spPr bwMode="auto">
          <a:xfrm flipH="1">
            <a:off x="1835696" y="5333206"/>
            <a:ext cx="1765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指尖陀螺</a:t>
            </a:r>
          </a:p>
        </p:txBody>
      </p:sp>
      <p:sp>
        <p:nvSpPr>
          <p:cNvPr id="12307" name="TextBox 25"/>
          <p:cNvSpPr txBox="1">
            <a:spLocks noChangeArrowheads="1"/>
          </p:cNvSpPr>
          <p:nvPr/>
        </p:nvSpPr>
        <p:spPr bwMode="auto">
          <a:xfrm flipH="1">
            <a:off x="3851821" y="5333206"/>
            <a:ext cx="1765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迷你弓弩</a:t>
            </a:r>
          </a:p>
        </p:txBody>
      </p:sp>
      <p:sp>
        <p:nvSpPr>
          <p:cNvPr id="12308" name="TextBox 25"/>
          <p:cNvSpPr txBox="1">
            <a:spLocks noChangeArrowheads="1"/>
          </p:cNvSpPr>
          <p:nvPr/>
        </p:nvSpPr>
        <p:spPr bwMode="auto">
          <a:xfrm flipH="1">
            <a:off x="4993264" y="3212976"/>
            <a:ext cx="1574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 dirty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波波氣球</a:t>
            </a:r>
          </a:p>
        </p:txBody>
      </p:sp>
      <p:sp>
        <p:nvSpPr>
          <p:cNvPr id="12309" name="TextBox 25"/>
          <p:cNvSpPr txBox="1">
            <a:spLocks noChangeArrowheads="1"/>
          </p:cNvSpPr>
          <p:nvPr/>
        </p:nvSpPr>
        <p:spPr bwMode="auto">
          <a:xfrm flipH="1">
            <a:off x="5963196" y="5333206"/>
            <a:ext cx="1574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 dirty="0">
                <a:solidFill>
                  <a:prstClr val="black"/>
                </a:solidFill>
                <a:latin typeface="微軟正黑體" pitchFamily="34" charset="-120"/>
                <a:ea typeface="微軟正黑體" pitchFamily="34" charset="-120"/>
              </a:rPr>
              <a:t>口袋彈弓</a:t>
            </a:r>
          </a:p>
        </p:txBody>
      </p:sp>
      <p:pic>
        <p:nvPicPr>
          <p:cNvPr id="12310" name="圖片 217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3"/>
          <a:stretch>
            <a:fillRect/>
          </a:stretch>
        </p:blipFill>
        <p:spPr bwMode="auto">
          <a:xfrm>
            <a:off x="2146846" y="3858968"/>
            <a:ext cx="1143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02" t="30263" r="43134" b="36575"/>
          <a:stretch>
            <a:fillRect/>
          </a:stretch>
        </p:blipFill>
        <p:spPr bwMode="auto">
          <a:xfrm>
            <a:off x="6048921" y="3993905"/>
            <a:ext cx="1512887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圖片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558" y="1825699"/>
            <a:ext cx="1192213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橢圓 17">
            <a:extLst>
              <a:ext uri="{FF2B5EF4-FFF2-40B4-BE49-F238E27FC236}"/>
            </a:extLst>
          </p:cNvPr>
          <p:cNvSpPr>
            <a:spLocks noChangeAspect="1"/>
          </p:cNvSpPr>
          <p:nvPr/>
        </p:nvSpPr>
        <p:spPr>
          <a:xfrm>
            <a:off x="2662951" y="1412776"/>
            <a:ext cx="1765033" cy="172504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TW" alt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19" name="TextBox 25"/>
          <p:cNvSpPr txBox="1">
            <a:spLocks noChangeArrowheads="1"/>
          </p:cNvSpPr>
          <p:nvPr/>
        </p:nvSpPr>
        <p:spPr bwMode="auto">
          <a:xfrm flipH="1">
            <a:off x="1619670" y="3176050"/>
            <a:ext cx="35648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kumimoji="1" lang="zh-TW" altLang="en-US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巴克磁球</a:t>
            </a:r>
            <a:r>
              <a:rPr kumimoji="1" lang="en-US" altLang="zh-TW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(108</a:t>
            </a:r>
            <a:r>
              <a:rPr kumimoji="1" lang="zh-TW" altLang="en-US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kumimoji="1" lang="en-US" altLang="zh-TW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10</a:t>
            </a:r>
            <a:r>
              <a:rPr kumimoji="1" lang="zh-TW" altLang="en-US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kumimoji="1" lang="en-US" altLang="zh-TW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kumimoji="1" lang="zh-TW" altLang="en-US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日起</a:t>
            </a:r>
            <a:r>
              <a:rPr kumimoji="1" lang="en-US" altLang="zh-TW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endParaRPr kumimoji="1" lang="zh-TW" altLang="en-US" sz="20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0" name="圖片 19" descr="https://encrypted-tbn0.gstatic.com/images?q=tbn:ANd9GcT3xWgWc5SqUqtyXC8aZegTba_fmD9h_nUX9ylqs1MJB6cgxPdJ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8"/>
          <a:stretch/>
        </p:blipFill>
        <p:spPr bwMode="auto">
          <a:xfrm>
            <a:off x="3070274" y="1807093"/>
            <a:ext cx="1062137" cy="109924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91215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" y="0"/>
            <a:ext cx="8169275" cy="1157288"/>
          </a:xfrm>
        </p:spPr>
        <p:txBody>
          <a:bodyPr rtlCol="0">
            <a:noAutofit/>
          </a:bodyPr>
          <a:lstStyle/>
          <a:p>
            <a:pPr marL="1162050" indent="-1162050" eaLnBrk="1" fontAlgn="auto" hangingPunct="1">
              <a:spcAft>
                <a:spcPts val="0"/>
              </a:spcAft>
              <a:defRPr/>
            </a:pPr>
            <a:r>
              <a:rPr kumimoji="1" lang="zh-TW" altLang="en-US" dirty="0" smtClean="0"/>
              <a:t> 三、嬰幼兒產品</a:t>
            </a:r>
            <a:r>
              <a:rPr kumimoji="1" lang="en-US" altLang="zh-TW" dirty="0" smtClean="0"/>
              <a:t>(</a:t>
            </a:r>
            <a:r>
              <a:rPr kumimoji="1" lang="zh-TW" altLang="en-US" dirty="0" smtClean="0"/>
              <a:t>一</a:t>
            </a:r>
            <a:r>
              <a:rPr kumimoji="1" lang="en-US" altLang="zh-TW" dirty="0" smtClean="0"/>
              <a:t>)</a:t>
            </a:r>
            <a:endParaRPr kumimoji="1" lang="zh-TW" altLang="en-US" dirty="0">
              <a:solidFill>
                <a:srgbClr val="F06292"/>
              </a:solidFill>
            </a:endParaRPr>
          </a:p>
        </p:txBody>
      </p:sp>
      <p:sp>
        <p:nvSpPr>
          <p:cNvPr id="3" name="內容版面配置區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981075"/>
            <a:ext cx="8640762" cy="4525963"/>
          </a:xfrm>
        </p:spPr>
        <p:txBody>
          <a:bodyPr rtlCol="0">
            <a:noAutofit/>
          </a:bodyPr>
          <a:lstStyle/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Arial" pitchFamily="34" charset="0"/>
              <a:buNone/>
              <a:defRPr/>
            </a:pPr>
            <a:r>
              <a:rPr lang="en-US" altLang="zh-TW" dirty="0" smtClean="0">
                <a:sym typeface="Open Sans"/>
              </a:rPr>
              <a:t>(</a:t>
            </a:r>
            <a:r>
              <a:rPr lang="zh-TW" altLang="en-US" dirty="0" smtClean="0">
                <a:sym typeface="Open Sans"/>
              </a:rPr>
              <a:t>一</a:t>
            </a:r>
            <a:r>
              <a:rPr lang="en-US" altLang="zh-TW" dirty="0" smtClean="0">
                <a:sym typeface="Open Sans"/>
              </a:rPr>
              <a:t>)</a:t>
            </a:r>
            <a:r>
              <a:rPr lang="zh-TW" altLang="en-US" dirty="0" smtClean="0">
                <a:sym typeface="Open Sans"/>
              </a:rPr>
              <a:t>、</a:t>
            </a:r>
            <a:r>
              <a:rPr lang="zh-TW" altLang="en-US" dirty="0"/>
              <a:t>提升嬰幼兒產品安全，創造幸福家園</a:t>
            </a:r>
            <a:r>
              <a:rPr lang="en-US" altLang="zh-TW" dirty="0" smtClean="0"/>
              <a:t>(1/6)</a:t>
            </a:r>
            <a:endParaRPr lang="en-US" altLang="zh-TW" dirty="0">
              <a:sym typeface="Open Sans"/>
            </a:endParaRPr>
          </a:p>
          <a:p>
            <a:pPr marL="1169988" indent="0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r>
              <a:rPr lang="zh-TW" altLang="en-US" sz="2400" dirty="0">
                <a:solidFill>
                  <a:srgbClr val="FF0000"/>
                </a:solidFill>
                <a:sym typeface="Open Sans"/>
              </a:rPr>
              <a:t>統計</a:t>
            </a:r>
            <a:r>
              <a:rPr lang="en-US" altLang="zh-TW" sz="2400" dirty="0" smtClean="0">
                <a:solidFill>
                  <a:srgbClr val="FF0000"/>
                </a:solidFill>
                <a:sym typeface="Open Sans"/>
              </a:rPr>
              <a:t>106</a:t>
            </a:r>
            <a:r>
              <a:rPr lang="zh-TW" altLang="en-US" sz="2400" dirty="0" smtClean="0">
                <a:solidFill>
                  <a:srgbClr val="FF0000"/>
                </a:solidFill>
                <a:sym typeface="Open Sans"/>
              </a:rPr>
              <a:t>年</a:t>
            </a:r>
            <a:r>
              <a:rPr lang="zh-TW" altLang="en-US" sz="2400" dirty="0">
                <a:solidFill>
                  <a:srgbClr val="FF0000"/>
                </a:solidFill>
                <a:sym typeface="Open Sans"/>
              </a:rPr>
              <a:t>至</a:t>
            </a:r>
            <a:r>
              <a:rPr lang="en-US" altLang="zh-TW" sz="2400" dirty="0" smtClean="0">
                <a:solidFill>
                  <a:srgbClr val="FF0000"/>
                </a:solidFill>
                <a:sym typeface="Open Sans"/>
              </a:rPr>
              <a:t>108</a:t>
            </a:r>
            <a:r>
              <a:rPr lang="zh-TW" altLang="en-US" sz="2400" dirty="0" smtClean="0">
                <a:solidFill>
                  <a:srgbClr val="FF0000"/>
                </a:solidFill>
                <a:sym typeface="Open Sans"/>
              </a:rPr>
              <a:t>年</a:t>
            </a:r>
            <a:r>
              <a:rPr lang="zh-TW" altLang="en-US" sz="2400" dirty="0">
                <a:solidFill>
                  <a:srgbClr val="FF0000"/>
                </a:solidFill>
                <a:sym typeface="Open Sans"/>
              </a:rPr>
              <a:t>進口及國產「嬰幼兒產品」檢驗批數及不合格批數</a:t>
            </a:r>
            <a:endParaRPr lang="en-US" altLang="zh-TW" sz="2400" dirty="0">
              <a:solidFill>
                <a:srgbClr val="FF0000"/>
              </a:solidFill>
              <a:sym typeface="Open Sans"/>
            </a:endParaRPr>
          </a:p>
          <a:p>
            <a:pPr marL="1257300" indent="-809625" algn="just" defTabSz="1162050" eaLnBrk="1" fontAlgn="auto" hangingPunct="1">
              <a:spcBef>
                <a:spcPts val="275"/>
              </a:spcBef>
              <a:spcAft>
                <a:spcPts val="0"/>
              </a:spcAft>
              <a:buClr>
                <a:srgbClr val="294667"/>
              </a:buClr>
              <a:buSzPts val="1200"/>
              <a:buFont typeface="Open Sans"/>
              <a:buNone/>
              <a:defRPr/>
            </a:pPr>
            <a:endParaRPr lang="en-US" altLang="zh-TW" dirty="0">
              <a:sym typeface="Open Sans"/>
            </a:endParaRPr>
          </a:p>
        </p:txBody>
      </p:sp>
      <p:sp>
        <p:nvSpPr>
          <p:cNvPr id="13316" name="投影片編號版面配置區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A99742A-6198-421D-B835-1046B7B3F5F1}" type="slidenum">
              <a:rPr lang="zh-TW" altLang="zh-TW" sz="1200" smtClean="0">
                <a:solidFill>
                  <a:srgbClr val="294667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zh-TW" altLang="zh-TW" sz="1200" smtClean="0">
              <a:solidFill>
                <a:srgbClr val="294667"/>
              </a:solidFill>
            </a:endParaRPr>
          </a:p>
        </p:txBody>
      </p:sp>
      <p:graphicFrame>
        <p:nvGraphicFramePr>
          <p:cNvPr id="7" name="圖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4118532"/>
              </p:ext>
            </p:extLst>
          </p:nvPr>
        </p:nvGraphicFramePr>
        <p:xfrm>
          <a:off x="1763688" y="1268760"/>
          <a:ext cx="6552728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4654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訂設計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1919</Words>
  <Application>Microsoft Office PowerPoint</Application>
  <PresentationFormat>如螢幕大小 (4:3)</PresentationFormat>
  <Paragraphs>386</Paragraphs>
  <Slides>34</Slides>
  <Notes>31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34</vt:i4>
      </vt:variant>
      <vt:variant>
        <vt:lpstr>自訂放映</vt:lpstr>
      </vt:variant>
      <vt:variant>
        <vt:i4>1</vt:i4>
      </vt:variant>
    </vt:vector>
  </HeadingPairs>
  <TitlesOfParts>
    <vt:vector size="36" baseType="lpstr">
      <vt:lpstr>自訂設計</vt:lpstr>
      <vt:lpstr>經濟部標準檢驗局 CEDAW案例教材  </vt:lpstr>
      <vt:lpstr>大綱 一、標準 二、玩具 三、嬰幼兒產品 四、婦女產品 五、折合商品 六、輔具</vt:lpstr>
      <vt:lpstr> 一、標準(一)</vt:lpstr>
      <vt:lpstr> 一、標準(二)</vt:lpstr>
      <vt:lpstr> 二、玩具(一)</vt:lpstr>
      <vt:lpstr> 二、玩具(二)</vt:lpstr>
      <vt:lpstr> 二、玩具(三)</vt:lpstr>
      <vt:lpstr> 二、玩具(四)</vt:lpstr>
      <vt:lpstr> 三、嬰幼兒產品(一)</vt:lpstr>
      <vt:lpstr> 三、嬰幼兒產品(二)</vt:lpstr>
      <vt:lpstr> 三、嬰幼兒產品(三)</vt:lpstr>
      <vt:lpstr> 三、嬰幼兒產品(四)</vt:lpstr>
      <vt:lpstr> 三、嬰幼兒產品(五)</vt:lpstr>
      <vt:lpstr> 三、嬰幼兒產品(六)</vt:lpstr>
      <vt:lpstr> 四、婦女產品(一)</vt:lpstr>
      <vt:lpstr> 四、婦女產品(二)</vt:lpstr>
      <vt:lpstr> 四、婦女產品(三)</vt:lpstr>
      <vt:lpstr> 五、折合桌商品</vt:lpstr>
      <vt:lpstr> 六、輔具</vt:lpstr>
      <vt:lpstr> 六、輔具</vt:lpstr>
      <vt:lpstr> 六、輔具</vt:lpstr>
      <vt:lpstr> 六、輔具</vt:lpstr>
      <vt:lpstr> 六、輔具</vt:lpstr>
      <vt:lpstr> 六、輔具</vt:lpstr>
      <vt:lpstr> 六、輔具</vt:lpstr>
      <vt:lpstr> 六、輔具</vt:lpstr>
      <vt:lpstr> 六、輔具</vt:lpstr>
      <vt:lpstr> 六、輔具</vt:lpstr>
      <vt:lpstr> 六、輔具</vt:lpstr>
      <vt:lpstr> 六、輔具</vt:lpstr>
      <vt:lpstr> 六、輔具</vt:lpstr>
      <vt:lpstr>PowerPoint 簡報</vt:lpstr>
      <vt:lpstr>PowerPoint 簡報</vt:lpstr>
      <vt:lpstr>簡報完畢</vt:lpstr>
      <vt:lpstr>自訂放映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壹、性別觀點融入業務情形─標準</dc:title>
  <dc:creator>楊錦雲</dc:creator>
  <cp:lastModifiedBy>楊錦雲</cp:lastModifiedBy>
  <cp:revision>30</cp:revision>
  <cp:lastPrinted>2020-12-02T01:00:03Z</cp:lastPrinted>
  <dcterms:created xsi:type="dcterms:W3CDTF">2020-04-28T05:58:45Z</dcterms:created>
  <dcterms:modified xsi:type="dcterms:W3CDTF">2020-12-03T07:29:27Z</dcterms:modified>
</cp:coreProperties>
</file>