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260" r:id="rId3"/>
    <p:sldId id="259" r:id="rId4"/>
    <p:sldId id="262" r:id="rId5"/>
    <p:sldId id="264" r:id="rId6"/>
    <p:sldId id="265" r:id="rId7"/>
    <p:sldId id="257" r:id="rId8"/>
    <p:sldId id="258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94664" autoAdjust="0"/>
  </p:normalViewPr>
  <p:slideViewPr>
    <p:cSldViewPr>
      <p:cViewPr varScale="1">
        <p:scale>
          <a:sx n="105" d="100"/>
          <a:sy n="105" d="100"/>
        </p:scale>
        <p:origin x="-20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4633B-44B0-4392-9716-A6B7F4988457}" type="datetime1">
              <a:rPr lang="zh-TW" altLang="en-US" smtClean="0"/>
              <a:pPr/>
              <a:t>2023/3/7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39E17-288A-4336-8745-41020432E0D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681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CD098-CE40-4416-9E6C-6D24D7850544}" type="datetime1">
              <a:rPr lang="zh-TW" altLang="en-US" smtClean="0"/>
              <a:pPr/>
              <a:t>2023/3/7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335FF-219E-48B7-A365-96E0B59DA0A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9664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3144"/>
            <a:ext cx="5487041" cy="4115019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04" tIns="45700" rIns="91404" bIns="45700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3144"/>
            <a:ext cx="5487041" cy="4115019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04" tIns="45700" rIns="91404" bIns="45700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3144"/>
            <a:ext cx="5487041" cy="4115019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04" tIns="45700" rIns="91404" bIns="45700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056" y="4343095"/>
            <a:ext cx="5487889" cy="411623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759" tIns="47378" rIns="94759" bIns="47378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056" y="4343095"/>
            <a:ext cx="5487889" cy="411623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759" tIns="47378" rIns="94759" bIns="47378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2000" cy="3429000"/>
          </a:xfrm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056" y="4343095"/>
            <a:ext cx="5487889" cy="411623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759" tIns="47378" rIns="94759" bIns="47378"/>
          <a:lstStyle/>
          <a:p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335FF-219E-48B7-A365-96E0B59DA0A1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0A63-2233-4D31-A475-5721D982BA39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FA28-B593-4258-8998-C4E631EFF722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EA7F-8F68-4794-AB75-DF8D7610E94A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E0C3-3462-4632-A72E-C714EDBFB387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2240" y="6381328"/>
            <a:ext cx="2133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E02-5F2D-4B3A-A49F-8DCC2F0F5967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1D6C-B6BC-4992-830D-B49ECF2795A2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333A3-84D1-4602-AFB7-8C03F4624740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3FCE-B99C-4B1B-9AC9-8B5620D05BC1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4179-BC22-4616-9795-0252F1FE8669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2906-9D67-4600-A161-50B2815C49DF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E9C1-C56C-44D7-B988-367D5E92A02B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37DB-F1E2-4167-B8E2-9D2F92415451}" type="datetime1">
              <a:rPr lang="zh-TW" altLang="en-US" smtClean="0"/>
              <a:t>2023/3/7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http://web.btko.net/jameskun/chcg-re/pic/02_c106.JPG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http://web.btko.net/jameskun/chcg-re/pic/02_c106.JPG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http://web.btko.net/jameskun/chcg-re/pic/02_c302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1.png"/><Relationship Id="rId5" Type="http://schemas.openxmlformats.org/officeDocument/2006/relationships/image" Target="http://web.btko.net/jameskun/chcg-re/pic/02_c404.JPG" TargetMode="External"/><Relationship Id="rId10" Type="http://schemas.openxmlformats.org/officeDocument/2006/relationships/image" Target="../media/image4.png"/><Relationship Id="rId4" Type="http://schemas.openxmlformats.org/officeDocument/2006/relationships/image" Target="../media/image7.jpe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建安辦理(2組3科)\紡織品\制度介紹(簡報檔)&amp;說明會新聞稿歷程整理\中文標示樣張&amp;錯誤案例\嬰幼兒衣服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66" y="1338585"/>
            <a:ext cx="21145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656404"/>
              </p:ext>
            </p:extLst>
          </p:nvPr>
        </p:nvGraphicFramePr>
        <p:xfrm>
          <a:off x="2879813" y="1248899"/>
          <a:ext cx="3060340" cy="1532029"/>
        </p:xfrm>
        <a:graphic>
          <a:graphicData uri="http://schemas.openxmlformats.org/drawingml/2006/table">
            <a:tbl>
              <a:tblPr/>
              <a:tblGrid>
                <a:gridCol w="3060340"/>
              </a:tblGrid>
              <a:tr h="1532029">
                <a:tc>
                  <a:txBody>
                    <a:bodyPr/>
                    <a:lstStyle/>
                    <a:p>
                      <a:pPr marL="180975" marR="0" lvl="0" indent="-180975" algn="l" defTabSz="914400" rtl="0" eaLnBrk="0" fontAlgn="base" latinLnBrk="0" hangingPunct="0">
                        <a:lnSpc>
                          <a:spcPts val="16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品名：包屁衣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ts val="16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</a:rPr>
                        <a:t>M(25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</a:rPr>
                        <a:t>公分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ts val="16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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有限公司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16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02)8765-4321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16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地址：臺北市成功路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87966"/>
              </p:ext>
            </p:extLst>
          </p:nvPr>
        </p:nvGraphicFramePr>
        <p:xfrm>
          <a:off x="2750925" y="3508170"/>
          <a:ext cx="3909307" cy="1144966"/>
        </p:xfrm>
        <a:graphic>
          <a:graphicData uri="http://schemas.openxmlformats.org/drawingml/2006/table">
            <a:tbl>
              <a:tblPr/>
              <a:tblGrid>
                <a:gridCol w="3909307"/>
              </a:tblGrid>
              <a:tr h="1144966">
                <a:tc>
                  <a:txBody>
                    <a:bodyPr/>
                    <a:lstStyle/>
                    <a:p>
                      <a:pPr marL="0" marR="0" lvl="0" indent="90488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產地：臺灣</a:t>
                      </a:r>
                    </a:p>
                    <a:p>
                      <a:pPr marL="0" marR="0" lvl="0" indent="90488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成分：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93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棉、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7%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彈性纖維</a:t>
                      </a: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7" marR="91447" marT="45745" marB="4574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8206" name="Picture 18" descr="http://web.btko.net/jameskun/chcg-re/pic/02_c106.JPG"/>
          <p:cNvPicPr>
            <a:picLocks noChangeAspect="1" noChangeArrowheads="1"/>
          </p:cNvPicPr>
          <p:nvPr/>
        </p:nvPicPr>
        <p:blipFill>
          <a:blip r:embed="rId4" r:link="rId5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458" y="4131149"/>
            <a:ext cx="522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8" name="Rectangle 24"/>
          <p:cNvSpPr>
            <a:spLocks noChangeArrowheads="1"/>
          </p:cNvSpPr>
          <p:nvPr/>
        </p:nvSpPr>
        <p:spPr bwMode="auto">
          <a:xfrm>
            <a:off x="2833135" y="2736658"/>
            <a:ext cx="3395049" cy="620334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 smtClean="0">
                <a:latin typeface="Arial" charset="0"/>
              </a:rPr>
              <a:t>應於商品本體</a:t>
            </a:r>
            <a:r>
              <a:rPr lang="zh-TW" altLang="en-US" sz="1800" dirty="0">
                <a:latin typeface="Arial" charset="0"/>
              </a:rPr>
              <a:t>、內外</a:t>
            </a:r>
            <a:r>
              <a:rPr lang="zh-TW" altLang="en-US" sz="1800" dirty="0" smtClean="0">
                <a:latin typeface="Arial" charset="0"/>
              </a:rPr>
              <a:t>包裝</a:t>
            </a:r>
            <a:endParaRPr lang="en-US" altLang="zh-TW" sz="1800" dirty="0" smtClean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 smtClean="0">
                <a:latin typeface="Arial" charset="0"/>
              </a:rPr>
              <a:t>或說明書上標示</a:t>
            </a:r>
            <a:endParaRPr lang="en-US" altLang="zh-TW" sz="1800" dirty="0">
              <a:latin typeface="Arial" charset="0"/>
            </a:endParaRPr>
          </a:p>
        </p:txBody>
      </p:sp>
      <p:pic>
        <p:nvPicPr>
          <p:cNvPr id="821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161" y="4139788"/>
            <a:ext cx="163353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750925" y="4581128"/>
            <a:ext cx="4773403" cy="1224136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TW" sz="1800" dirty="0" smtClean="0"/>
              <a:t>1.</a:t>
            </a: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印或印刷</a:t>
            </a:r>
            <a:r>
              <a:rPr lang="zh-TW" altLang="en-US" sz="1800" dirty="0"/>
              <a:t>；</a:t>
            </a:r>
            <a:endParaRPr lang="en-US" altLang="zh-TW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TW" sz="1800" b="1" dirty="0" smtClean="0"/>
              <a:t>   </a:t>
            </a:r>
            <a:r>
              <a:rPr lang="zh-TW" altLang="en-US" sz="1800" b="1" u="sng" dirty="0"/>
              <a:t>如</a:t>
            </a:r>
            <a:r>
              <a:rPr lang="zh-TW" altLang="en-US" sz="1800" b="1" u="sng" dirty="0" smtClean="0"/>
              <a:t>為包裝商品，應於包裝上標明</a:t>
            </a:r>
            <a:endParaRPr lang="en-US" altLang="zh-TW" sz="1800" b="1" u="sng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TW" sz="1800" dirty="0">
                <a:latin typeface="Arial" charset="0"/>
              </a:rPr>
              <a:t>2.</a:t>
            </a:r>
            <a:r>
              <a:rPr lang="zh-TW" altLang="en-US" sz="1800" dirty="0">
                <a:latin typeface="Arial" charset="0"/>
              </a:rPr>
              <a:t>但</a:t>
            </a:r>
            <a:r>
              <a:rPr lang="zh-TW" altLang="en-US" sz="1800" u="sng" dirty="0">
                <a:latin typeface="Arial" charset="0"/>
              </a:rPr>
              <a:t>嬰兒</a:t>
            </a:r>
            <a:r>
              <a:rPr lang="zh-TW" altLang="en-US" sz="1800" u="sng" dirty="0" smtClean="0">
                <a:latin typeface="Arial" charset="0"/>
              </a:rPr>
              <a:t>衣物</a:t>
            </a:r>
            <a:r>
              <a:rPr lang="zh-TW" altLang="en-US" sz="1800" dirty="0" smtClean="0">
                <a:latin typeface="Arial" charset="0"/>
              </a:rPr>
              <a:t>得以</a:t>
            </a:r>
            <a:r>
              <a:rPr lang="zh-TW" altLang="en-US" sz="1800" dirty="0">
                <a:latin typeface="Arial" charset="0"/>
              </a:rPr>
              <a:t>附掛、說明書、</a:t>
            </a:r>
            <a:endParaRPr lang="en-US" altLang="zh-TW" sz="1800" dirty="0">
              <a:latin typeface="Arial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   貼標等其他顯著方式標示</a:t>
            </a:r>
            <a:r>
              <a:rPr lang="zh-TW" altLang="en-US" sz="1800" dirty="0" smtClean="0">
                <a:latin typeface="Arial" charset="0"/>
              </a:rPr>
              <a:t>之</a:t>
            </a:r>
            <a:endParaRPr lang="zh-TW" altLang="en-US" sz="1800" dirty="0">
              <a:latin typeface="Arial" charset="0"/>
            </a:endParaRPr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174145" y="219417"/>
            <a:ext cx="8862350" cy="892552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「</a:t>
            </a:r>
            <a:r>
              <a:rPr lang="zh-TW" altLang="en-US" sz="2600" b="1" dirty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嬰幼兒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服裝及服飾附屬品」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類商品</a:t>
            </a:r>
            <a:endParaRPr lang="en-US" altLang="zh-TW" sz="2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，正確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標示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範例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(112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日生效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sz="2600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V="1">
            <a:off x="2267744" y="2328604"/>
            <a:ext cx="612068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2267744" y="2996952"/>
            <a:ext cx="483181" cy="576064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pic>
        <p:nvPicPr>
          <p:cNvPr id="29" name="Picture 18" descr="LOGO"/>
          <p:cNvPicPr>
            <a:picLocks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38" y="350724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339620" y="4247839"/>
            <a:ext cx="990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TW" sz="1800" b="1" dirty="0">
                <a:solidFill>
                  <a:schemeClr val="hlink"/>
                </a:solidFill>
                <a:latin typeface="標楷體" pitchFamily="65" charset="-120"/>
              </a:rPr>
              <a:t>M</a:t>
            </a:r>
            <a:r>
              <a:rPr kumimoji="0" lang="en-US" altLang="zh-TW" sz="1800" b="1" dirty="0">
                <a:latin typeface="標楷體" pitchFamily="65" charset="-120"/>
              </a:rPr>
              <a:t>XXXXX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TW" sz="2000" dirty="0">
              <a:latin typeface="標楷體" pitchFamily="65" charset="-120"/>
            </a:endParaRPr>
          </a:p>
        </p:txBody>
      </p:sp>
      <p:sp>
        <p:nvSpPr>
          <p:cNvPr id="31" name="文字方塊 1"/>
          <p:cNvSpPr txBox="1">
            <a:spLocks noChangeArrowheads="1"/>
          </p:cNvSpPr>
          <p:nvPr/>
        </p:nvSpPr>
        <p:spPr bwMode="auto">
          <a:xfrm>
            <a:off x="290785" y="4800264"/>
            <a:ext cx="2282993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>
                <a:latin typeface="標楷體" pitchFamily="65" charset="-120"/>
              </a:rPr>
              <a:t>商品檢驗標識</a:t>
            </a:r>
            <a:r>
              <a:rPr lang="zh-TW" altLang="en-US" sz="1800" dirty="0">
                <a:latin typeface="標楷體" pitchFamily="65" charset="-120"/>
              </a:rPr>
              <a:t>於商品本體或最小外包裝</a:t>
            </a:r>
            <a:r>
              <a:rPr lang="zh-TW" altLang="en-US" sz="1800" dirty="0" smtClean="0">
                <a:latin typeface="標楷體" pitchFamily="65" charset="-120"/>
              </a:rPr>
              <a:t>上標示</a:t>
            </a:r>
            <a:endParaRPr lang="zh-TW" altLang="en-US" sz="1800" dirty="0">
              <a:solidFill>
                <a:srgbClr val="FF0000"/>
              </a:solidFill>
              <a:latin typeface="標楷體" pitchFamily="65" charset="-120"/>
            </a:endParaRPr>
          </a:p>
        </p:txBody>
      </p:sp>
      <p:cxnSp>
        <p:nvCxnSpPr>
          <p:cNvPr id="33" name="直線單箭頭接點 32"/>
          <p:cNvCxnSpPr/>
          <p:nvPr/>
        </p:nvCxnSpPr>
        <p:spPr>
          <a:xfrm>
            <a:off x="1330220" y="3429000"/>
            <a:ext cx="0" cy="13968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5004048" y="4139788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dirty="0"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>
                <a:ea typeface="標楷體" pitchFamily="65" charset="-120"/>
                <a:cs typeface="Times New Roman" pitchFamily="18" charset="0"/>
              </a:rPr>
              <a:t>洗標圖案</a:t>
            </a:r>
            <a:r>
              <a:rPr lang="en-US" altLang="zh-TW" dirty="0" smtClean="0"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1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" name="向右箭號 1"/>
          <p:cNvSpPr/>
          <p:nvPr/>
        </p:nvSpPr>
        <p:spPr>
          <a:xfrm>
            <a:off x="6084168" y="1916832"/>
            <a:ext cx="5377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6796332" y="1354462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</a:t>
            </a:r>
            <a:r>
              <a:rPr lang="zh-TW" altLang="en-US" sz="1600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251520" y="5664150"/>
            <a:ext cx="858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應標示製造商、委製商或分裝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商資訊。</a:t>
            </a:r>
            <a:endParaRPr lang="en-US" altLang="zh-TW" sz="16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填充物成分、尺寸</a:t>
            </a:r>
            <a:r>
              <a:rPr lang="en-US" altLang="zh-TW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圖案等，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係依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經濟部公告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之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洽經濟部商業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司</a:t>
            </a:r>
            <a:r>
              <a:rPr lang="en-US" altLang="zh-TW" sz="1600" dirty="0" smtClean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 smtClean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29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建安辦理(2組3科)\紡織品\制度介紹(簡報檔)&amp;說明會新聞稿歷程整理\中文標示樣張&amp;錯誤案例\胸罩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45" y="1427367"/>
            <a:ext cx="2745251" cy="182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221720"/>
              </p:ext>
            </p:extLst>
          </p:nvPr>
        </p:nvGraphicFramePr>
        <p:xfrm>
          <a:off x="3101536" y="920725"/>
          <a:ext cx="3060419" cy="1774700"/>
        </p:xfrm>
        <a:graphic>
          <a:graphicData uri="http://schemas.openxmlformats.org/drawingml/2006/table">
            <a:tbl>
              <a:tblPr/>
              <a:tblGrid>
                <a:gridCol w="3060419"/>
              </a:tblGrid>
              <a:tr h="1774700">
                <a:tc>
                  <a:txBody>
                    <a:bodyPr/>
                    <a:lstStyle/>
                    <a:p>
                      <a:pPr marL="180975" marR="0" lvl="0" indent="-90488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品名：胸罩</a:t>
                      </a:r>
                    </a:p>
                    <a:p>
                      <a:pPr marL="342900" marR="0" lvl="0" indent="-252413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34/75B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252413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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有限公司</a:t>
                      </a:r>
                    </a:p>
                    <a:p>
                      <a:pPr marL="342900" marR="0" lvl="0" indent="-252413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02)8765-4321</a:t>
                      </a:r>
                    </a:p>
                    <a:p>
                      <a:pPr marL="342900" marR="0" lvl="0" indent="-252413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地址：臺北市成功路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60721"/>
              </p:ext>
            </p:extLst>
          </p:nvPr>
        </p:nvGraphicFramePr>
        <p:xfrm>
          <a:off x="3207627" y="3501008"/>
          <a:ext cx="3671553" cy="1989378"/>
        </p:xfrm>
        <a:graphic>
          <a:graphicData uri="http://schemas.openxmlformats.org/drawingml/2006/table">
            <a:tbl>
              <a:tblPr/>
              <a:tblGrid>
                <a:gridCol w="3671553"/>
              </a:tblGrid>
              <a:tr h="19893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產地：臺灣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成分：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表布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60%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聚酯纖維、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40%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尼龍纖維</a:t>
                      </a:r>
                      <a:endParaRPr lang="en-US" altLang="zh-TW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裡布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100%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棉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、填充物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:100%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棉</a:t>
                      </a: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7" marR="91447" marT="45745" marB="4574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8206" name="Picture 18" descr="http://web.btko.net/jameskun/chcg-re/pic/02_c106.JPG"/>
          <p:cNvPicPr>
            <a:picLocks noChangeAspect="1" noChangeArrowheads="1"/>
          </p:cNvPicPr>
          <p:nvPr/>
        </p:nvPicPr>
        <p:blipFill>
          <a:blip r:embed="rId4" r:link="rId5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837222"/>
            <a:ext cx="522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8" name="Rectangle 24"/>
          <p:cNvSpPr>
            <a:spLocks noChangeArrowheads="1"/>
          </p:cNvSpPr>
          <p:nvPr/>
        </p:nvSpPr>
        <p:spPr bwMode="auto">
          <a:xfrm>
            <a:off x="3001473" y="2603236"/>
            <a:ext cx="3692232" cy="710830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應於商品本體、內外包裝</a:t>
            </a:r>
            <a:endParaRPr lang="en-US" altLang="zh-TW" sz="1800" dirty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或說明書上標示</a:t>
            </a:r>
            <a:endParaRPr lang="en-US" altLang="zh-TW" sz="1800" dirty="0">
              <a:latin typeface="Arial" charset="0"/>
            </a:endParaRPr>
          </a:p>
        </p:txBody>
      </p:sp>
      <p:pic>
        <p:nvPicPr>
          <p:cNvPr id="821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567" y="4845861"/>
            <a:ext cx="163353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203848" y="5282747"/>
            <a:ext cx="4464496" cy="666533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印或印刷</a:t>
            </a:r>
            <a:r>
              <a:rPr lang="zh-TW" altLang="en-US" sz="1800" dirty="0"/>
              <a:t>；</a:t>
            </a:r>
            <a:endParaRPr lang="en-US" altLang="zh-TW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u="sng" dirty="0" smtClean="0"/>
              <a:t>如為包裝商品，應於包裝上標明</a:t>
            </a:r>
            <a:endParaRPr lang="en-US" altLang="zh-TW" sz="1800" b="1" u="sng" dirty="0" smtClean="0"/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35496" y="316687"/>
            <a:ext cx="9036495" cy="492443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「內衣」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類商品，正確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標示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範例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112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日生效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sz="2600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V="1">
            <a:off x="2808379" y="2141681"/>
            <a:ext cx="287848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 rot="2936136">
            <a:off x="1995263" y="2706687"/>
            <a:ext cx="394026" cy="37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2319537" y="3069764"/>
            <a:ext cx="884311" cy="1114449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 rot="5400000">
            <a:off x="2235683" y="2015475"/>
            <a:ext cx="891057" cy="252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7" name="Oval 30"/>
          <p:cNvSpPr>
            <a:spLocks noChangeArrowheads="1"/>
          </p:cNvSpPr>
          <p:nvPr/>
        </p:nvSpPr>
        <p:spPr bwMode="auto">
          <a:xfrm>
            <a:off x="1959326" y="3247588"/>
            <a:ext cx="1191357" cy="9366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於商品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本體標示</a:t>
            </a:r>
          </a:p>
        </p:txBody>
      </p:sp>
      <p:sp>
        <p:nvSpPr>
          <p:cNvPr id="28" name="Oval 31"/>
          <p:cNvSpPr>
            <a:spLocks noChangeArrowheads="1"/>
          </p:cNvSpPr>
          <p:nvPr/>
        </p:nvSpPr>
        <p:spPr bwMode="auto">
          <a:xfrm>
            <a:off x="1871216" y="1174954"/>
            <a:ext cx="1081087" cy="5048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附掛吊牌</a:t>
            </a:r>
          </a:p>
        </p:txBody>
      </p:sp>
      <p:pic>
        <p:nvPicPr>
          <p:cNvPr id="29" name="Picture 18" descr="LOGO"/>
          <p:cNvPicPr>
            <a:picLocks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1" y="3680308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339620" y="4444856"/>
            <a:ext cx="990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TW" sz="1800" b="1" dirty="0">
                <a:solidFill>
                  <a:schemeClr val="hlink"/>
                </a:solidFill>
                <a:latin typeface="標楷體" pitchFamily="65" charset="-120"/>
              </a:rPr>
              <a:t>M</a:t>
            </a:r>
            <a:r>
              <a:rPr kumimoji="0" lang="en-US" altLang="zh-TW" sz="1800" b="1" dirty="0">
                <a:latin typeface="標楷體" pitchFamily="65" charset="-120"/>
              </a:rPr>
              <a:t>XXXXX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TW" sz="2000" dirty="0">
              <a:latin typeface="標楷體" pitchFamily="65" charset="-120"/>
            </a:endParaRPr>
          </a:p>
        </p:txBody>
      </p:sp>
      <p:sp>
        <p:nvSpPr>
          <p:cNvPr id="31" name="文字方塊 1"/>
          <p:cNvSpPr txBox="1">
            <a:spLocks noChangeArrowheads="1"/>
          </p:cNvSpPr>
          <p:nvPr/>
        </p:nvSpPr>
        <p:spPr bwMode="auto">
          <a:xfrm>
            <a:off x="290785" y="4825885"/>
            <a:ext cx="246014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>
                <a:latin typeface="標楷體" pitchFamily="65" charset="-120"/>
              </a:rPr>
              <a:t>商品檢驗標識</a:t>
            </a:r>
            <a:r>
              <a:rPr lang="zh-TW" altLang="en-US" sz="1800" dirty="0">
                <a:latin typeface="標楷體" pitchFamily="65" charset="-120"/>
              </a:rPr>
              <a:t>於商品本體或最小外包裝</a:t>
            </a:r>
            <a:r>
              <a:rPr lang="zh-TW" altLang="en-US" sz="1800" dirty="0" smtClean="0">
                <a:latin typeface="標楷體" pitchFamily="65" charset="-120"/>
              </a:rPr>
              <a:t>上標示</a:t>
            </a:r>
            <a:endParaRPr lang="zh-TW" altLang="en-US" sz="1800" dirty="0">
              <a:solidFill>
                <a:srgbClr val="FF0000"/>
              </a:solidFill>
              <a:latin typeface="標楷體" pitchFamily="65" charset="-120"/>
            </a:endParaRPr>
          </a:p>
        </p:txBody>
      </p:sp>
      <p:cxnSp>
        <p:nvCxnSpPr>
          <p:cNvPr id="33" name="直線單箭頭接點 32"/>
          <p:cNvCxnSpPr/>
          <p:nvPr/>
        </p:nvCxnSpPr>
        <p:spPr>
          <a:xfrm>
            <a:off x="1330220" y="2815788"/>
            <a:ext cx="0" cy="2010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5508574" y="479715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dirty="0" smtClean="0"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 smtClean="0">
                <a:ea typeface="標楷體" pitchFamily="65" charset="-120"/>
                <a:cs typeface="Times New Roman" pitchFamily="18" charset="0"/>
              </a:rPr>
              <a:t>洗標圖案</a:t>
            </a:r>
            <a:r>
              <a:rPr lang="en-US" altLang="zh-TW" dirty="0" smtClean="0"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2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5" name="手繪多邊形 34"/>
          <p:cNvSpPr/>
          <p:nvPr/>
        </p:nvSpPr>
        <p:spPr bwMode="auto">
          <a:xfrm>
            <a:off x="2027327" y="1817618"/>
            <a:ext cx="581891" cy="145250"/>
          </a:xfrm>
          <a:custGeom>
            <a:avLst/>
            <a:gdLst>
              <a:gd name="connsiteX0" fmla="*/ 0 w 581891"/>
              <a:gd name="connsiteY0" fmla="*/ 73891 h 145250"/>
              <a:gd name="connsiteX1" fmla="*/ 46182 w 581891"/>
              <a:gd name="connsiteY1" fmla="*/ 46181 h 145250"/>
              <a:gd name="connsiteX2" fmla="*/ 73891 w 581891"/>
              <a:gd name="connsiteY2" fmla="*/ 36945 h 145250"/>
              <a:gd name="connsiteX3" fmla="*/ 138546 w 581891"/>
              <a:gd name="connsiteY3" fmla="*/ 0 h 145250"/>
              <a:gd name="connsiteX4" fmla="*/ 258618 w 581891"/>
              <a:gd name="connsiteY4" fmla="*/ 27709 h 145250"/>
              <a:gd name="connsiteX5" fmla="*/ 267855 w 581891"/>
              <a:gd name="connsiteY5" fmla="*/ 73891 h 145250"/>
              <a:gd name="connsiteX6" fmla="*/ 258618 w 581891"/>
              <a:gd name="connsiteY6" fmla="*/ 129309 h 145250"/>
              <a:gd name="connsiteX7" fmla="*/ 166255 w 581891"/>
              <a:gd name="connsiteY7" fmla="*/ 92363 h 145250"/>
              <a:gd name="connsiteX8" fmla="*/ 175491 w 581891"/>
              <a:gd name="connsiteY8" fmla="*/ 55418 h 145250"/>
              <a:gd name="connsiteX9" fmla="*/ 230909 w 581891"/>
              <a:gd name="connsiteY9" fmla="*/ 36945 h 145250"/>
              <a:gd name="connsiteX10" fmla="*/ 434109 w 581891"/>
              <a:gd name="connsiteY10" fmla="*/ 46181 h 145250"/>
              <a:gd name="connsiteX11" fmla="*/ 489527 w 581891"/>
              <a:gd name="connsiteY11" fmla="*/ 64654 h 145250"/>
              <a:gd name="connsiteX12" fmla="*/ 581891 w 581891"/>
              <a:gd name="connsiteY12" fmla="*/ 73891 h 145250"/>
              <a:gd name="connsiteX13" fmla="*/ 563418 w 581891"/>
              <a:gd name="connsiteY13" fmla="*/ 92363 h 14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1891" h="145250">
                <a:moveTo>
                  <a:pt x="0" y="73891"/>
                </a:moveTo>
                <a:cubicBezTo>
                  <a:pt x="15394" y="64654"/>
                  <a:pt x="30125" y="54210"/>
                  <a:pt x="46182" y="46181"/>
                </a:cubicBezTo>
                <a:cubicBezTo>
                  <a:pt x="54890" y="41827"/>
                  <a:pt x="64942" y="40780"/>
                  <a:pt x="73891" y="36945"/>
                </a:cubicBezTo>
                <a:cubicBezTo>
                  <a:pt x="106697" y="22885"/>
                  <a:pt x="110721" y="18549"/>
                  <a:pt x="138546" y="0"/>
                </a:cubicBezTo>
                <a:cubicBezTo>
                  <a:pt x="144134" y="559"/>
                  <a:pt x="240260" y="-4418"/>
                  <a:pt x="258618" y="27709"/>
                </a:cubicBezTo>
                <a:cubicBezTo>
                  <a:pt x="266407" y="41339"/>
                  <a:pt x="264776" y="58497"/>
                  <a:pt x="267855" y="73891"/>
                </a:cubicBezTo>
                <a:cubicBezTo>
                  <a:pt x="264776" y="92364"/>
                  <a:pt x="275368" y="120934"/>
                  <a:pt x="258618" y="129309"/>
                </a:cubicBezTo>
                <a:cubicBezTo>
                  <a:pt x="182018" y="167608"/>
                  <a:pt x="178649" y="129545"/>
                  <a:pt x="166255" y="92363"/>
                </a:cubicBezTo>
                <a:cubicBezTo>
                  <a:pt x="169334" y="80048"/>
                  <a:pt x="165853" y="63679"/>
                  <a:pt x="175491" y="55418"/>
                </a:cubicBezTo>
                <a:cubicBezTo>
                  <a:pt x="190275" y="42746"/>
                  <a:pt x="230909" y="36945"/>
                  <a:pt x="230909" y="36945"/>
                </a:cubicBezTo>
                <a:cubicBezTo>
                  <a:pt x="298642" y="40024"/>
                  <a:pt x="366692" y="38958"/>
                  <a:pt x="434109" y="46181"/>
                </a:cubicBezTo>
                <a:cubicBezTo>
                  <a:pt x="453470" y="48255"/>
                  <a:pt x="470152" y="62716"/>
                  <a:pt x="489527" y="64654"/>
                </a:cubicBezTo>
                <a:lnTo>
                  <a:pt x="581891" y="73891"/>
                </a:lnTo>
                <a:cubicBezTo>
                  <a:pt x="551620" y="94071"/>
                  <a:pt x="543081" y="92363"/>
                  <a:pt x="563418" y="92363"/>
                </a:cubicBezTo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</a:pPr>
            <a:endParaRPr kumimoji="1" lang="zh-TW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36" name="向右箭號 35"/>
          <p:cNvSpPr/>
          <p:nvPr/>
        </p:nvSpPr>
        <p:spPr>
          <a:xfrm>
            <a:off x="6341400" y="1781641"/>
            <a:ext cx="5377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/>
          <p:cNvSpPr txBox="1"/>
          <p:nvPr/>
        </p:nvSpPr>
        <p:spPr>
          <a:xfrm>
            <a:off x="6948264" y="980728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251520" y="5664150"/>
            <a:ext cx="86488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國內產製商品，應標示製造商、委製商或分裝商資訊。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廠商資訊、原產地、纖維成分或填充物成分、尺寸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、洗標圖案等，係依經濟部公告之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「服飾標示基準」及函釋辦理，如有相關釋疑事項，可洽經濟部商業司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496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建安辦理(2組3科)\紡織品\制度介紹(簡報檔)&amp;說明會新聞稿歷程整理\中文標示樣張\176249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62" y="1485507"/>
            <a:ext cx="2488963" cy="189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8109"/>
              </p:ext>
            </p:extLst>
          </p:nvPr>
        </p:nvGraphicFramePr>
        <p:xfrm>
          <a:off x="3182723" y="1105391"/>
          <a:ext cx="3045461" cy="2021334"/>
        </p:xfrm>
        <a:graphic>
          <a:graphicData uri="http://schemas.openxmlformats.org/drawingml/2006/table">
            <a:tbl>
              <a:tblPr/>
              <a:tblGrid>
                <a:gridCol w="3045461"/>
              </a:tblGrid>
              <a:tr h="202133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品名：棉被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公司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135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cm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×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95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cm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02)1234-5678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地址：臺北市幸福路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marL="91452" marR="9145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2891517" y="2016060"/>
            <a:ext cx="287848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 rot="2936136">
            <a:off x="1765389" y="2711374"/>
            <a:ext cx="394026" cy="37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075130" y="3068961"/>
            <a:ext cx="1060322" cy="1296143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897747"/>
              </p:ext>
            </p:extLst>
          </p:nvPr>
        </p:nvGraphicFramePr>
        <p:xfrm>
          <a:off x="3179365" y="3507430"/>
          <a:ext cx="3768899" cy="1505746"/>
        </p:xfrm>
        <a:graphic>
          <a:graphicData uri="http://schemas.openxmlformats.org/drawingml/2006/table">
            <a:tbl>
              <a:tblPr/>
              <a:tblGrid>
                <a:gridCol w="3768899"/>
              </a:tblGrid>
              <a:tr h="1505746">
                <a:tc>
                  <a:txBody>
                    <a:bodyPr/>
                    <a:lstStyle/>
                    <a:p>
                      <a:pPr marL="176213" marR="0" lvl="0" indent="-1762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產地：臺灣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6213" marR="0" lvl="0" indent="-1762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成分：表布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100%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棉、裡布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100%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棉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6213" marR="0" lvl="0" indent="111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       填充物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100%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棉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6213" marR="0" lvl="0" indent="111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                        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洗標圖案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6" marR="91436" marT="45556" marB="4555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7187" name="Picture 20" descr="http://web.btko.net/jameskun/chcg-re/pic/02_c404.JPG"/>
          <p:cNvPicPr>
            <a:picLocks noChangeAspect="1" noChangeArrowheads="1"/>
          </p:cNvPicPr>
          <p:nvPr/>
        </p:nvPicPr>
        <p:blipFill>
          <a:blip r:embed="rId4" r:link="rId5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580" y="4598332"/>
            <a:ext cx="3952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Picture 21" descr="http://web.btko.net/jameskun/chcg-re/pic/02_c302.JPG"/>
          <p:cNvPicPr>
            <a:picLocks noChangeAspect="1" noChangeArrowheads="1"/>
          </p:cNvPicPr>
          <p:nvPr/>
        </p:nvPicPr>
        <p:blipFill>
          <a:blip r:embed="rId6" r:link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676" y="4603095"/>
            <a:ext cx="482600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0" name="Rectangle 24"/>
          <p:cNvSpPr>
            <a:spLocks noChangeArrowheads="1"/>
          </p:cNvSpPr>
          <p:nvPr/>
        </p:nvSpPr>
        <p:spPr bwMode="auto">
          <a:xfrm>
            <a:off x="3179365" y="2830356"/>
            <a:ext cx="3048819" cy="549268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應於商品本體、內外包裝</a:t>
            </a:r>
            <a:endParaRPr lang="en-US" altLang="zh-TW" sz="1800" dirty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或說明書上標示</a:t>
            </a:r>
            <a:endParaRPr lang="en-US" altLang="zh-TW" sz="1800" dirty="0">
              <a:latin typeface="Arial" charset="0"/>
            </a:endParaRPr>
          </a:p>
        </p:txBody>
      </p:sp>
      <p:sp>
        <p:nvSpPr>
          <p:cNvPr id="7191" name="Rectangle 26"/>
          <p:cNvSpPr>
            <a:spLocks noChangeArrowheads="1"/>
          </p:cNvSpPr>
          <p:nvPr/>
        </p:nvSpPr>
        <p:spPr bwMode="auto">
          <a:xfrm rot="5400000">
            <a:off x="2280630" y="1821679"/>
            <a:ext cx="891057" cy="33071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7192" name="Rectangle 27"/>
          <p:cNvSpPr>
            <a:spLocks noChangeArrowheads="1"/>
          </p:cNvSpPr>
          <p:nvPr/>
        </p:nvSpPr>
        <p:spPr bwMode="auto">
          <a:xfrm>
            <a:off x="261962" y="116632"/>
            <a:ext cx="8681676" cy="892552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標楷體" panose="03000509000000000000" pitchFamily="65" charset="-120"/>
                <a:cs typeface="Times New Roman" pitchFamily="18" charset="0"/>
              </a:rPr>
              <a:t>應施檢驗「寢具」或「毛巾」類商品，正確</a:t>
            </a:r>
            <a:r>
              <a:rPr lang="zh-TW" altLang="en-US" sz="2600" b="1" dirty="0">
                <a:solidFill>
                  <a:srgbClr val="000000"/>
                </a:solidFill>
                <a:latin typeface="標楷體" panose="03000509000000000000" pitchFamily="65" charset="-120"/>
                <a:cs typeface="Times New Roman" pitchFamily="18" charset="0"/>
              </a:rPr>
              <a:t>標示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 panose="03000509000000000000" pitchFamily="65" charset="-120"/>
                <a:cs typeface="Times New Roman" pitchFamily="18" charset="0"/>
              </a:rPr>
              <a:t>範例</a:t>
            </a:r>
            <a:endParaRPr lang="en-US" altLang="zh-TW" sz="2600" b="1" dirty="0" smtClean="0">
              <a:solidFill>
                <a:srgbClr val="000000"/>
              </a:solidFill>
              <a:latin typeface="標楷體" panose="03000509000000000000" pitchFamily="65" charset="-120"/>
              <a:cs typeface="Times New Roman" pitchFamily="18" charset="0"/>
            </a:endParaRPr>
          </a:p>
          <a:p>
            <a:pPr algn="ctr" eaLnBrk="1" latin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(112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日生效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sz="2600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7195" name="Oval 30"/>
          <p:cNvSpPr>
            <a:spLocks noChangeArrowheads="1"/>
          </p:cNvSpPr>
          <p:nvPr/>
        </p:nvSpPr>
        <p:spPr bwMode="auto">
          <a:xfrm>
            <a:off x="1944095" y="3316024"/>
            <a:ext cx="1191357" cy="9366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於商品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本體標示</a:t>
            </a:r>
          </a:p>
        </p:txBody>
      </p:sp>
      <p:sp>
        <p:nvSpPr>
          <p:cNvPr id="7196" name="Oval 31"/>
          <p:cNvSpPr>
            <a:spLocks noChangeArrowheads="1"/>
          </p:cNvSpPr>
          <p:nvPr/>
        </p:nvSpPr>
        <p:spPr bwMode="auto">
          <a:xfrm>
            <a:off x="2054365" y="1036682"/>
            <a:ext cx="1081087" cy="5048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附掛吊牌</a:t>
            </a:r>
          </a:p>
        </p:txBody>
      </p:sp>
      <p:pic>
        <p:nvPicPr>
          <p:cNvPr id="7197" name="圖片 22" descr="D:\商品標示\服飾標示基準及附表修正草案\公告\服飾標示基準(洗標).files\image03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886" y="4607857"/>
            <a:ext cx="450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8" name="圖片 23" descr="D:\商品標示\服飾標示基準及附表修正草案\公告\服飾標示基準(洗標).files\image075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562" y="4591858"/>
            <a:ext cx="463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8" descr="LOGO"/>
          <p:cNvPicPr>
            <a:picLocks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1" y="3680308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339620" y="4444856"/>
            <a:ext cx="990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TW" sz="1800" b="1" dirty="0">
                <a:solidFill>
                  <a:schemeClr val="hlink"/>
                </a:solidFill>
                <a:latin typeface="標楷體" pitchFamily="65" charset="-120"/>
              </a:rPr>
              <a:t>M</a:t>
            </a:r>
            <a:r>
              <a:rPr kumimoji="0" lang="en-US" altLang="zh-TW" sz="1800" b="1" dirty="0">
                <a:latin typeface="標楷體" pitchFamily="65" charset="-120"/>
              </a:rPr>
              <a:t>XXXXX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TW" sz="2000" dirty="0">
              <a:latin typeface="標楷體" pitchFamily="65" charset="-120"/>
            </a:endParaRPr>
          </a:p>
        </p:txBody>
      </p:sp>
      <p:sp>
        <p:nvSpPr>
          <p:cNvPr id="25" name="文字方塊 1"/>
          <p:cNvSpPr txBox="1">
            <a:spLocks noChangeArrowheads="1"/>
          </p:cNvSpPr>
          <p:nvPr/>
        </p:nvSpPr>
        <p:spPr bwMode="auto">
          <a:xfrm>
            <a:off x="290785" y="4825885"/>
            <a:ext cx="246014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>
                <a:solidFill>
                  <a:srgbClr val="FF3300"/>
                </a:solidFill>
                <a:latin typeface="標楷體" pitchFamily="65" charset="-120"/>
              </a:rPr>
              <a:t>商品檢驗標識</a:t>
            </a:r>
            <a:r>
              <a:rPr lang="zh-TW" altLang="en-US" sz="1800" b="1" dirty="0">
                <a:latin typeface="標楷體" pitchFamily="65" charset="-120"/>
              </a:rPr>
              <a:t>於商品本體或最小外包裝</a:t>
            </a:r>
            <a:r>
              <a:rPr lang="zh-TW" altLang="en-US" sz="1800" b="1" dirty="0" smtClean="0">
                <a:latin typeface="標楷體" pitchFamily="65" charset="-120"/>
              </a:rPr>
              <a:t>上標示</a:t>
            </a:r>
            <a:endParaRPr lang="zh-TW" altLang="en-US" sz="1800" b="1" dirty="0">
              <a:solidFill>
                <a:srgbClr val="FF0000"/>
              </a:solidFill>
              <a:latin typeface="標楷體" pitchFamily="65" charset="-120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3179364" y="5041955"/>
            <a:ext cx="4416971" cy="792088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印或印刷</a:t>
            </a:r>
            <a:r>
              <a:rPr lang="zh-TW" altLang="en-US" sz="1800" b="1" dirty="0"/>
              <a:t>；</a:t>
            </a:r>
            <a:endParaRPr lang="en-US" altLang="zh-TW" sz="18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u="sng" dirty="0"/>
              <a:t>如</a:t>
            </a:r>
            <a:r>
              <a:rPr lang="zh-TW" altLang="en-US" sz="1800" b="1" u="sng" dirty="0" smtClean="0"/>
              <a:t>為包裝商品，應於包裝上標明</a:t>
            </a:r>
            <a:endParaRPr lang="en-US" altLang="zh-TW" sz="1800" b="1" u="sng" dirty="0" smtClean="0"/>
          </a:p>
        </p:txBody>
      </p:sp>
      <p:sp>
        <p:nvSpPr>
          <p:cNvPr id="3" name="手繪多邊形 2"/>
          <p:cNvSpPr/>
          <p:nvPr/>
        </p:nvSpPr>
        <p:spPr>
          <a:xfrm>
            <a:off x="2180556" y="1639525"/>
            <a:ext cx="380246" cy="54327"/>
          </a:xfrm>
          <a:custGeom>
            <a:avLst/>
            <a:gdLst>
              <a:gd name="connsiteX0" fmla="*/ 0 w 380246"/>
              <a:gd name="connsiteY0" fmla="*/ 54327 h 54327"/>
              <a:gd name="connsiteX1" fmla="*/ 226337 w 380246"/>
              <a:gd name="connsiteY1" fmla="*/ 36220 h 54327"/>
              <a:gd name="connsiteX2" fmla="*/ 262551 w 380246"/>
              <a:gd name="connsiteY2" fmla="*/ 27167 h 54327"/>
              <a:gd name="connsiteX3" fmla="*/ 316872 w 380246"/>
              <a:gd name="connsiteY3" fmla="*/ 18113 h 54327"/>
              <a:gd name="connsiteX4" fmla="*/ 380246 w 380246"/>
              <a:gd name="connsiteY4" fmla="*/ 7 h 54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0246" h="54327">
                <a:moveTo>
                  <a:pt x="0" y="54327"/>
                </a:moveTo>
                <a:cubicBezTo>
                  <a:pt x="77493" y="49769"/>
                  <a:pt x="150591" y="48844"/>
                  <a:pt x="226337" y="36220"/>
                </a:cubicBezTo>
                <a:cubicBezTo>
                  <a:pt x="238611" y="34174"/>
                  <a:pt x="250350" y="29607"/>
                  <a:pt x="262551" y="27167"/>
                </a:cubicBezTo>
                <a:cubicBezTo>
                  <a:pt x="280551" y="23567"/>
                  <a:pt x="299063" y="22565"/>
                  <a:pt x="316872" y="18113"/>
                </a:cubicBezTo>
                <a:cubicBezTo>
                  <a:pt x="393114" y="-947"/>
                  <a:pt x="349092" y="7"/>
                  <a:pt x="380246" y="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/>
          <p:nvPr/>
        </p:nvCxnSpPr>
        <p:spPr>
          <a:xfrm>
            <a:off x="1330220" y="3170442"/>
            <a:ext cx="0" cy="16554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3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6" name="圖片 81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581128"/>
            <a:ext cx="488380" cy="410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向右箭號 28"/>
          <p:cNvSpPr/>
          <p:nvPr/>
        </p:nvSpPr>
        <p:spPr>
          <a:xfrm>
            <a:off x="6372200" y="2014292"/>
            <a:ext cx="5377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/>
          <p:cNvSpPr txBox="1"/>
          <p:nvPr/>
        </p:nvSpPr>
        <p:spPr>
          <a:xfrm>
            <a:off x="7020456" y="1229791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251520" y="5664150"/>
            <a:ext cx="858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國內產製商品，應標示製造商、委製商或分裝商資訊。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廠商資訊、原產地、纖維成分或填充物成分、尺寸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、洗標圖案等，係依經濟部公告之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「服飾標示基準」及函釋辦理，如有相關釋疑事項，可洽經濟部商業司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105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983236"/>
              </p:ext>
            </p:extLst>
          </p:nvPr>
        </p:nvGraphicFramePr>
        <p:xfrm>
          <a:off x="3308032" y="1334284"/>
          <a:ext cx="2992160" cy="1781670"/>
        </p:xfrm>
        <a:graphic>
          <a:graphicData uri="http://schemas.openxmlformats.org/drawingml/2006/table">
            <a:tbl>
              <a:tblPr/>
              <a:tblGrid>
                <a:gridCol w="2992160"/>
              </a:tblGrid>
              <a:tr h="178167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品名：短袖上衣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L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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有限公司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02)1234-5678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地址：臺北市幸福路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858186"/>
              </p:ext>
            </p:extLst>
          </p:nvPr>
        </p:nvGraphicFramePr>
        <p:xfrm>
          <a:off x="3131840" y="3807502"/>
          <a:ext cx="3563150" cy="1100334"/>
        </p:xfrm>
        <a:graphic>
          <a:graphicData uri="http://schemas.openxmlformats.org/drawingml/2006/table">
            <a:tbl>
              <a:tblPr/>
              <a:tblGrid>
                <a:gridCol w="3563150"/>
              </a:tblGrid>
              <a:tr h="1083268">
                <a:tc>
                  <a:txBody>
                    <a:bodyPr/>
                    <a:lstStyle/>
                    <a:p>
                      <a:pPr marL="71438" marR="0" lvl="0" indent="1905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20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產地：臺灣</a:t>
                      </a:r>
                    </a:p>
                    <a:p>
                      <a:pPr marL="71438" marR="0" lvl="0" indent="1905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20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成分：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65%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棉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35%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聚酯纖維</a:t>
                      </a:r>
                      <a:endParaRPr lang="zh-TW" altLang="zh-TW" sz="1800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123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392" y="4530407"/>
            <a:ext cx="16335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3105152" y="4890769"/>
            <a:ext cx="5040560" cy="882557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印或印刷</a:t>
            </a:r>
            <a:r>
              <a:rPr lang="zh-TW" altLang="en-US" sz="1800" dirty="0"/>
              <a:t>；</a:t>
            </a:r>
            <a:endParaRPr lang="en-US" altLang="zh-TW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u="sng" dirty="0"/>
              <a:t>如</a:t>
            </a:r>
            <a:r>
              <a:rPr lang="zh-TW" altLang="en-US" sz="1800" b="1" u="sng" dirty="0" smtClean="0"/>
              <a:t>為包裝商品，應於包裝上標明</a:t>
            </a:r>
            <a:endParaRPr lang="en-US" altLang="zh-TW" sz="1800" b="1" u="sng" dirty="0" smtClean="0"/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3302261" y="2978069"/>
            <a:ext cx="2925923" cy="681196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應於商品本體、內外包裝</a:t>
            </a:r>
            <a:endParaRPr lang="en-US" altLang="zh-TW" sz="1800" dirty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或說明書上標示</a:t>
            </a:r>
            <a:endParaRPr lang="en-US" altLang="zh-TW" sz="1800" dirty="0">
              <a:latin typeface="Arial" charset="0"/>
            </a:endParaRP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45365" y="189818"/>
            <a:ext cx="8862350" cy="892552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「成衣」及「毛衣」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類商品，正確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標示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範例</a:t>
            </a:r>
            <a:endParaRPr lang="en-US" altLang="zh-TW" sz="2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TW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(112</a:t>
            </a:r>
            <a:r>
              <a:rPr lang="zh-TW" altLang="en-US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TW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r>
              <a:rPr lang="en-US" altLang="zh-TW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日生效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TW" sz="2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D:\建安辦理(2組3科)\紡織品\制度介紹(簡報檔)&amp;說明會新聞稿歷程整理\中文標示樣張&amp;錯誤案例\衣服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27" y="1786754"/>
            <a:ext cx="2241674" cy="1989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Line 9"/>
          <p:cNvSpPr>
            <a:spLocks noChangeShapeType="1"/>
          </p:cNvSpPr>
          <p:nvPr/>
        </p:nvSpPr>
        <p:spPr bwMode="auto">
          <a:xfrm flipV="1">
            <a:off x="3003336" y="2328604"/>
            <a:ext cx="287848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 rot="2936136">
            <a:off x="1765389" y="3200197"/>
            <a:ext cx="394026" cy="37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2087448" y="3534069"/>
            <a:ext cx="1017704" cy="975051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6" name="Oval 31"/>
          <p:cNvSpPr>
            <a:spLocks noChangeArrowheads="1"/>
          </p:cNvSpPr>
          <p:nvPr/>
        </p:nvSpPr>
        <p:spPr bwMode="auto">
          <a:xfrm>
            <a:off x="1962402" y="1379992"/>
            <a:ext cx="1081087" cy="5048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附掛吊牌</a:t>
            </a:r>
          </a:p>
        </p:txBody>
      </p:sp>
      <p:cxnSp>
        <p:nvCxnSpPr>
          <p:cNvPr id="30" name="直線單箭頭接點 29"/>
          <p:cNvCxnSpPr/>
          <p:nvPr/>
        </p:nvCxnSpPr>
        <p:spPr>
          <a:xfrm>
            <a:off x="1475656" y="3613699"/>
            <a:ext cx="0" cy="11834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文字方塊 1"/>
          <p:cNvSpPr txBox="1">
            <a:spLocks noChangeArrowheads="1"/>
          </p:cNvSpPr>
          <p:nvPr/>
        </p:nvSpPr>
        <p:spPr bwMode="auto">
          <a:xfrm>
            <a:off x="577324" y="4797152"/>
            <a:ext cx="179666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dirty="0" smtClean="0">
                <a:latin typeface="標楷體" pitchFamily="65" charset="-120"/>
              </a:rPr>
              <a:t>無須標示</a:t>
            </a:r>
            <a:endParaRPr lang="en-US" altLang="zh-TW" sz="1800" b="1" dirty="0" smtClean="0">
              <a:latin typeface="標楷體" pitchFamily="65" charset="-120"/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商品</a:t>
            </a:r>
            <a:r>
              <a:rPr lang="zh-TW" alt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檢驗</a:t>
            </a: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標識</a:t>
            </a:r>
            <a:endParaRPr lang="zh-TW" alt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</a:endParaRPr>
          </a:p>
        </p:txBody>
      </p:sp>
      <p:sp>
        <p:nvSpPr>
          <p:cNvPr id="7" name="手繪多邊形 6"/>
          <p:cNvSpPr/>
          <p:nvPr/>
        </p:nvSpPr>
        <p:spPr>
          <a:xfrm>
            <a:off x="1955549" y="2564904"/>
            <a:ext cx="605252" cy="236238"/>
          </a:xfrm>
          <a:custGeom>
            <a:avLst/>
            <a:gdLst>
              <a:gd name="connsiteX0" fmla="*/ 0 w 997634"/>
              <a:gd name="connsiteY0" fmla="*/ 226337 h 302386"/>
              <a:gd name="connsiteX1" fmla="*/ 81481 w 997634"/>
              <a:gd name="connsiteY1" fmla="*/ 217284 h 302386"/>
              <a:gd name="connsiteX2" fmla="*/ 135801 w 997634"/>
              <a:gd name="connsiteY2" fmla="*/ 199177 h 302386"/>
              <a:gd name="connsiteX3" fmla="*/ 199176 w 997634"/>
              <a:gd name="connsiteY3" fmla="*/ 181070 h 302386"/>
              <a:gd name="connsiteX4" fmla="*/ 226336 w 997634"/>
              <a:gd name="connsiteY4" fmla="*/ 172016 h 302386"/>
              <a:gd name="connsiteX5" fmla="*/ 280657 w 997634"/>
              <a:gd name="connsiteY5" fmla="*/ 162963 h 302386"/>
              <a:gd name="connsiteX6" fmla="*/ 325924 w 997634"/>
              <a:gd name="connsiteY6" fmla="*/ 153909 h 302386"/>
              <a:gd name="connsiteX7" fmla="*/ 506994 w 997634"/>
              <a:gd name="connsiteY7" fmla="*/ 162963 h 302386"/>
              <a:gd name="connsiteX8" fmla="*/ 552261 w 997634"/>
              <a:gd name="connsiteY8" fmla="*/ 244444 h 302386"/>
              <a:gd name="connsiteX9" fmla="*/ 543207 w 997634"/>
              <a:gd name="connsiteY9" fmla="*/ 289711 h 302386"/>
              <a:gd name="connsiteX10" fmla="*/ 425512 w 997634"/>
              <a:gd name="connsiteY10" fmla="*/ 253497 h 302386"/>
              <a:gd name="connsiteX11" fmla="*/ 443619 w 997634"/>
              <a:gd name="connsiteY11" fmla="*/ 199177 h 302386"/>
              <a:gd name="connsiteX12" fmla="*/ 488887 w 997634"/>
              <a:gd name="connsiteY12" fmla="*/ 144856 h 302386"/>
              <a:gd name="connsiteX13" fmla="*/ 516047 w 997634"/>
              <a:gd name="connsiteY13" fmla="*/ 135802 h 302386"/>
              <a:gd name="connsiteX14" fmla="*/ 597528 w 997634"/>
              <a:gd name="connsiteY14" fmla="*/ 99589 h 302386"/>
              <a:gd name="connsiteX15" fmla="*/ 642796 w 997634"/>
              <a:gd name="connsiteY15" fmla="*/ 90535 h 302386"/>
              <a:gd name="connsiteX16" fmla="*/ 679009 w 997634"/>
              <a:gd name="connsiteY16" fmla="*/ 81482 h 302386"/>
              <a:gd name="connsiteX17" fmla="*/ 733330 w 997634"/>
              <a:gd name="connsiteY17" fmla="*/ 63375 h 302386"/>
              <a:gd name="connsiteX18" fmla="*/ 823865 w 997634"/>
              <a:gd name="connsiteY18" fmla="*/ 54321 h 302386"/>
              <a:gd name="connsiteX19" fmla="*/ 851025 w 997634"/>
              <a:gd name="connsiteY19" fmla="*/ 45268 h 302386"/>
              <a:gd name="connsiteX20" fmla="*/ 878186 w 997634"/>
              <a:gd name="connsiteY20" fmla="*/ 27161 h 302386"/>
              <a:gd name="connsiteX21" fmla="*/ 914400 w 997634"/>
              <a:gd name="connsiteY21" fmla="*/ 18107 h 302386"/>
              <a:gd name="connsiteX22" fmla="*/ 977774 w 997634"/>
              <a:gd name="connsiteY22" fmla="*/ 0 h 302386"/>
              <a:gd name="connsiteX23" fmla="*/ 995881 w 997634"/>
              <a:gd name="connsiteY23" fmla="*/ 27161 h 302386"/>
              <a:gd name="connsiteX24" fmla="*/ 977774 w 997634"/>
              <a:gd name="connsiteY24" fmla="*/ 18107 h 302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97634" h="302386">
                <a:moveTo>
                  <a:pt x="0" y="226337"/>
                </a:moveTo>
                <a:cubicBezTo>
                  <a:pt x="27160" y="223319"/>
                  <a:pt x="54684" y="222643"/>
                  <a:pt x="81481" y="217284"/>
                </a:cubicBezTo>
                <a:cubicBezTo>
                  <a:pt x="100197" y="213541"/>
                  <a:pt x="117694" y="205213"/>
                  <a:pt x="135801" y="199177"/>
                </a:cubicBezTo>
                <a:cubicBezTo>
                  <a:pt x="200936" y="177465"/>
                  <a:pt x="119584" y="203811"/>
                  <a:pt x="199176" y="181070"/>
                </a:cubicBezTo>
                <a:cubicBezTo>
                  <a:pt x="208352" y="178448"/>
                  <a:pt x="217020" y="174086"/>
                  <a:pt x="226336" y="172016"/>
                </a:cubicBezTo>
                <a:cubicBezTo>
                  <a:pt x="244256" y="168034"/>
                  <a:pt x="262596" y="166247"/>
                  <a:pt x="280657" y="162963"/>
                </a:cubicBezTo>
                <a:cubicBezTo>
                  <a:pt x="295797" y="160210"/>
                  <a:pt x="310835" y="156927"/>
                  <a:pt x="325924" y="153909"/>
                </a:cubicBezTo>
                <a:cubicBezTo>
                  <a:pt x="386281" y="156927"/>
                  <a:pt x="448979" y="146042"/>
                  <a:pt x="506994" y="162963"/>
                </a:cubicBezTo>
                <a:cubicBezTo>
                  <a:pt x="529980" y="169667"/>
                  <a:pt x="544447" y="221002"/>
                  <a:pt x="552261" y="244444"/>
                </a:cubicBezTo>
                <a:cubicBezTo>
                  <a:pt x="549243" y="259533"/>
                  <a:pt x="557805" y="284845"/>
                  <a:pt x="543207" y="289711"/>
                </a:cubicBezTo>
                <a:cubicBezTo>
                  <a:pt x="458335" y="318002"/>
                  <a:pt x="453767" y="295881"/>
                  <a:pt x="425512" y="253497"/>
                </a:cubicBezTo>
                <a:cubicBezTo>
                  <a:pt x="431548" y="235390"/>
                  <a:pt x="435867" y="216618"/>
                  <a:pt x="443619" y="199177"/>
                </a:cubicBezTo>
                <a:cubicBezTo>
                  <a:pt x="450652" y="183353"/>
                  <a:pt x="475419" y="153835"/>
                  <a:pt x="488887" y="144856"/>
                </a:cubicBezTo>
                <a:cubicBezTo>
                  <a:pt x="496827" y="139562"/>
                  <a:pt x="507276" y="139561"/>
                  <a:pt x="516047" y="135802"/>
                </a:cubicBezTo>
                <a:cubicBezTo>
                  <a:pt x="557659" y="117968"/>
                  <a:pt x="550733" y="113627"/>
                  <a:pt x="597528" y="99589"/>
                </a:cubicBezTo>
                <a:cubicBezTo>
                  <a:pt x="612267" y="95167"/>
                  <a:pt x="627774" y="93873"/>
                  <a:pt x="642796" y="90535"/>
                </a:cubicBezTo>
                <a:cubicBezTo>
                  <a:pt x="654942" y="87836"/>
                  <a:pt x="667091" y="85057"/>
                  <a:pt x="679009" y="81482"/>
                </a:cubicBezTo>
                <a:cubicBezTo>
                  <a:pt x="697291" y="75998"/>
                  <a:pt x="714338" y="65274"/>
                  <a:pt x="733330" y="63375"/>
                </a:cubicBezTo>
                <a:lnTo>
                  <a:pt x="823865" y="54321"/>
                </a:lnTo>
                <a:cubicBezTo>
                  <a:pt x="832918" y="51303"/>
                  <a:pt x="842489" y="49536"/>
                  <a:pt x="851025" y="45268"/>
                </a:cubicBezTo>
                <a:cubicBezTo>
                  <a:pt x="860757" y="40402"/>
                  <a:pt x="868185" y="31447"/>
                  <a:pt x="878186" y="27161"/>
                </a:cubicBezTo>
                <a:cubicBezTo>
                  <a:pt x="889623" y="22259"/>
                  <a:pt x="902436" y="21525"/>
                  <a:pt x="914400" y="18107"/>
                </a:cubicBezTo>
                <a:cubicBezTo>
                  <a:pt x="1005318" y="-7870"/>
                  <a:pt x="864561" y="28305"/>
                  <a:pt x="977774" y="0"/>
                </a:cubicBezTo>
                <a:cubicBezTo>
                  <a:pt x="983810" y="9054"/>
                  <a:pt x="1003575" y="19467"/>
                  <a:pt x="995881" y="27161"/>
                </a:cubicBezTo>
                <a:cubicBezTo>
                  <a:pt x="990764" y="32278"/>
                  <a:pt x="950987" y="-8677"/>
                  <a:pt x="977774" y="181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5445930" y="450912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dirty="0"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>
                <a:ea typeface="標楷體" pitchFamily="65" charset="-120"/>
                <a:cs typeface="Times New Roman" pitchFamily="18" charset="0"/>
              </a:rPr>
              <a:t>洗標圖案</a:t>
            </a:r>
            <a:r>
              <a:rPr lang="en-US" altLang="zh-TW" dirty="0" smtClean="0"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4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7" name="圖片 81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543036"/>
            <a:ext cx="452489" cy="32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6"/>
          <p:cNvSpPr>
            <a:spLocks noChangeArrowheads="1"/>
          </p:cNvSpPr>
          <p:nvPr/>
        </p:nvSpPr>
        <p:spPr bwMode="auto">
          <a:xfrm rot="5400000">
            <a:off x="2305395" y="2116707"/>
            <a:ext cx="891057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913795" y="3486846"/>
            <a:ext cx="1191357" cy="9366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於商品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>
                <a:solidFill>
                  <a:schemeClr val="bg1"/>
                </a:solidFill>
                <a:latin typeface="Arial" charset="0"/>
              </a:rPr>
              <a:t>本體標示</a:t>
            </a:r>
          </a:p>
        </p:txBody>
      </p:sp>
      <p:sp>
        <p:nvSpPr>
          <p:cNvPr id="31" name="向右箭號 30"/>
          <p:cNvSpPr/>
          <p:nvPr/>
        </p:nvSpPr>
        <p:spPr>
          <a:xfrm>
            <a:off x="6372200" y="2164780"/>
            <a:ext cx="5377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6981988" y="1378511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251520" y="5592142"/>
            <a:ext cx="858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國內產製商品，應標示製造商、委製商或分裝商資訊。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廠商資訊、原產地、纖維成分或填充物成分、尺寸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、洗標圖案等，係依經濟部公告之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「服飾標示基準」及函釋辦理，如有相關釋疑事項，可洽經濟部商業司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844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建安辦理(2組3科)\紡織品\制度介紹(簡報檔)&amp;說明會新聞稿歷程整理\1.中文標示樣張&amp;錯誤案例\泳衣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6"/>
          <a:stretch/>
        </p:blipFill>
        <p:spPr bwMode="auto">
          <a:xfrm>
            <a:off x="395536" y="1505958"/>
            <a:ext cx="2218508" cy="259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32500"/>
              </p:ext>
            </p:extLst>
          </p:nvPr>
        </p:nvGraphicFramePr>
        <p:xfrm>
          <a:off x="2641624" y="1187805"/>
          <a:ext cx="2938488" cy="1831492"/>
        </p:xfrm>
        <a:graphic>
          <a:graphicData uri="http://schemas.openxmlformats.org/drawingml/2006/table">
            <a:tbl>
              <a:tblPr/>
              <a:tblGrid>
                <a:gridCol w="2938488"/>
              </a:tblGrid>
              <a:tr h="183149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品名：泳衣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M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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有限公司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02)1234-5678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地址：臺北市幸福路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523480"/>
              </p:ext>
            </p:extLst>
          </p:nvPr>
        </p:nvGraphicFramePr>
        <p:xfrm>
          <a:off x="2627784" y="3717032"/>
          <a:ext cx="3456384" cy="1152128"/>
        </p:xfrm>
        <a:graphic>
          <a:graphicData uri="http://schemas.openxmlformats.org/drawingml/2006/table">
            <a:tbl>
              <a:tblPr/>
              <a:tblGrid>
                <a:gridCol w="3456384"/>
              </a:tblGrid>
              <a:tr h="11521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產地：臺灣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成分：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65%</a:t>
                      </a:r>
                      <a:r>
                        <a:rPr kumimoji="1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棉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35%</a:t>
                      </a:r>
                      <a:r>
                        <a:rPr lang="zh-TW" altLang="en-US" sz="1800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聚酯纖維</a:t>
                      </a:r>
                      <a:endParaRPr lang="zh-TW" altLang="zh-TW" sz="1800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123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916" y="4436790"/>
            <a:ext cx="16335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2648340" y="2801141"/>
            <a:ext cx="2868422" cy="720080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應於商品本體、內外包裝</a:t>
            </a:r>
            <a:endParaRPr lang="en-US" altLang="zh-TW" sz="1800" dirty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或說明書上標示</a:t>
            </a:r>
            <a:endParaRPr lang="en-US" altLang="zh-TW" sz="1800" dirty="0">
              <a:latin typeface="Arial" charset="0"/>
            </a:endParaRP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32108" y="98629"/>
            <a:ext cx="8862350" cy="954107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sz="28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「泳衣」</a:t>
            </a:r>
            <a:r>
              <a:rPr lang="zh-TW" alt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</a:t>
            </a:r>
            <a:r>
              <a:rPr lang="zh-TW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商品，正確標示</a:t>
            </a:r>
            <a:r>
              <a:rPr lang="zh-TW" alt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範例</a:t>
            </a:r>
            <a:endParaRPr lang="en-US" altLang="zh-TW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latin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TW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(112</a:t>
            </a:r>
            <a:r>
              <a:rPr lang="zh-TW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zh-TW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日生效</a:t>
            </a:r>
            <a:r>
              <a:rPr lang="en-US" altLang="zh-TW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sz="2800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flipV="1">
            <a:off x="2351834" y="2103551"/>
            <a:ext cx="287848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 rot="2936136">
            <a:off x="1765389" y="3200197"/>
            <a:ext cx="394026" cy="37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2051721" y="3501008"/>
            <a:ext cx="562323" cy="432048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cxnSp>
        <p:nvCxnSpPr>
          <p:cNvPr id="30" name="直線單箭頭接點 29"/>
          <p:cNvCxnSpPr/>
          <p:nvPr/>
        </p:nvCxnSpPr>
        <p:spPr>
          <a:xfrm>
            <a:off x="1318861" y="4096325"/>
            <a:ext cx="1" cy="8448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文字方塊 1"/>
          <p:cNvSpPr txBox="1">
            <a:spLocks noChangeArrowheads="1"/>
          </p:cNvSpPr>
          <p:nvPr/>
        </p:nvSpPr>
        <p:spPr bwMode="auto">
          <a:xfrm>
            <a:off x="565352" y="4930252"/>
            <a:ext cx="1760936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dirty="0" smtClean="0">
                <a:latin typeface="標楷體" pitchFamily="65" charset="-120"/>
              </a:rPr>
              <a:t>無須標示</a:t>
            </a:r>
            <a:endParaRPr lang="en-US" altLang="zh-TW" sz="1800" b="1" dirty="0" smtClean="0">
              <a:latin typeface="標楷體" pitchFamily="65" charset="-120"/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商品</a:t>
            </a:r>
            <a:r>
              <a:rPr lang="zh-TW" alt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檢驗</a:t>
            </a: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標識</a:t>
            </a:r>
            <a:endParaRPr lang="zh-TW" alt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</a:endParaRPr>
          </a:p>
        </p:txBody>
      </p:sp>
      <p:sp>
        <p:nvSpPr>
          <p:cNvPr id="7" name="手繪多邊形 6"/>
          <p:cNvSpPr/>
          <p:nvPr/>
        </p:nvSpPr>
        <p:spPr>
          <a:xfrm>
            <a:off x="1751607" y="2491635"/>
            <a:ext cx="600227" cy="302386"/>
          </a:xfrm>
          <a:custGeom>
            <a:avLst/>
            <a:gdLst>
              <a:gd name="connsiteX0" fmla="*/ 0 w 997634"/>
              <a:gd name="connsiteY0" fmla="*/ 226337 h 302386"/>
              <a:gd name="connsiteX1" fmla="*/ 81481 w 997634"/>
              <a:gd name="connsiteY1" fmla="*/ 217284 h 302386"/>
              <a:gd name="connsiteX2" fmla="*/ 135801 w 997634"/>
              <a:gd name="connsiteY2" fmla="*/ 199177 h 302386"/>
              <a:gd name="connsiteX3" fmla="*/ 199176 w 997634"/>
              <a:gd name="connsiteY3" fmla="*/ 181070 h 302386"/>
              <a:gd name="connsiteX4" fmla="*/ 226336 w 997634"/>
              <a:gd name="connsiteY4" fmla="*/ 172016 h 302386"/>
              <a:gd name="connsiteX5" fmla="*/ 280657 w 997634"/>
              <a:gd name="connsiteY5" fmla="*/ 162963 h 302386"/>
              <a:gd name="connsiteX6" fmla="*/ 325924 w 997634"/>
              <a:gd name="connsiteY6" fmla="*/ 153909 h 302386"/>
              <a:gd name="connsiteX7" fmla="*/ 506994 w 997634"/>
              <a:gd name="connsiteY7" fmla="*/ 162963 h 302386"/>
              <a:gd name="connsiteX8" fmla="*/ 552261 w 997634"/>
              <a:gd name="connsiteY8" fmla="*/ 244444 h 302386"/>
              <a:gd name="connsiteX9" fmla="*/ 543207 w 997634"/>
              <a:gd name="connsiteY9" fmla="*/ 289711 h 302386"/>
              <a:gd name="connsiteX10" fmla="*/ 425512 w 997634"/>
              <a:gd name="connsiteY10" fmla="*/ 253497 h 302386"/>
              <a:gd name="connsiteX11" fmla="*/ 443619 w 997634"/>
              <a:gd name="connsiteY11" fmla="*/ 199177 h 302386"/>
              <a:gd name="connsiteX12" fmla="*/ 488887 w 997634"/>
              <a:gd name="connsiteY12" fmla="*/ 144856 h 302386"/>
              <a:gd name="connsiteX13" fmla="*/ 516047 w 997634"/>
              <a:gd name="connsiteY13" fmla="*/ 135802 h 302386"/>
              <a:gd name="connsiteX14" fmla="*/ 597528 w 997634"/>
              <a:gd name="connsiteY14" fmla="*/ 99589 h 302386"/>
              <a:gd name="connsiteX15" fmla="*/ 642796 w 997634"/>
              <a:gd name="connsiteY15" fmla="*/ 90535 h 302386"/>
              <a:gd name="connsiteX16" fmla="*/ 679009 w 997634"/>
              <a:gd name="connsiteY16" fmla="*/ 81482 h 302386"/>
              <a:gd name="connsiteX17" fmla="*/ 733330 w 997634"/>
              <a:gd name="connsiteY17" fmla="*/ 63375 h 302386"/>
              <a:gd name="connsiteX18" fmla="*/ 823865 w 997634"/>
              <a:gd name="connsiteY18" fmla="*/ 54321 h 302386"/>
              <a:gd name="connsiteX19" fmla="*/ 851025 w 997634"/>
              <a:gd name="connsiteY19" fmla="*/ 45268 h 302386"/>
              <a:gd name="connsiteX20" fmla="*/ 878186 w 997634"/>
              <a:gd name="connsiteY20" fmla="*/ 27161 h 302386"/>
              <a:gd name="connsiteX21" fmla="*/ 914400 w 997634"/>
              <a:gd name="connsiteY21" fmla="*/ 18107 h 302386"/>
              <a:gd name="connsiteX22" fmla="*/ 977774 w 997634"/>
              <a:gd name="connsiteY22" fmla="*/ 0 h 302386"/>
              <a:gd name="connsiteX23" fmla="*/ 995881 w 997634"/>
              <a:gd name="connsiteY23" fmla="*/ 27161 h 302386"/>
              <a:gd name="connsiteX24" fmla="*/ 977774 w 997634"/>
              <a:gd name="connsiteY24" fmla="*/ 18107 h 302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97634" h="302386">
                <a:moveTo>
                  <a:pt x="0" y="226337"/>
                </a:moveTo>
                <a:cubicBezTo>
                  <a:pt x="27160" y="223319"/>
                  <a:pt x="54684" y="222643"/>
                  <a:pt x="81481" y="217284"/>
                </a:cubicBezTo>
                <a:cubicBezTo>
                  <a:pt x="100197" y="213541"/>
                  <a:pt x="117694" y="205213"/>
                  <a:pt x="135801" y="199177"/>
                </a:cubicBezTo>
                <a:cubicBezTo>
                  <a:pt x="200936" y="177465"/>
                  <a:pt x="119584" y="203811"/>
                  <a:pt x="199176" y="181070"/>
                </a:cubicBezTo>
                <a:cubicBezTo>
                  <a:pt x="208352" y="178448"/>
                  <a:pt x="217020" y="174086"/>
                  <a:pt x="226336" y="172016"/>
                </a:cubicBezTo>
                <a:cubicBezTo>
                  <a:pt x="244256" y="168034"/>
                  <a:pt x="262596" y="166247"/>
                  <a:pt x="280657" y="162963"/>
                </a:cubicBezTo>
                <a:cubicBezTo>
                  <a:pt x="295797" y="160210"/>
                  <a:pt x="310835" y="156927"/>
                  <a:pt x="325924" y="153909"/>
                </a:cubicBezTo>
                <a:cubicBezTo>
                  <a:pt x="386281" y="156927"/>
                  <a:pt x="448979" y="146042"/>
                  <a:pt x="506994" y="162963"/>
                </a:cubicBezTo>
                <a:cubicBezTo>
                  <a:pt x="529980" y="169667"/>
                  <a:pt x="544447" y="221002"/>
                  <a:pt x="552261" y="244444"/>
                </a:cubicBezTo>
                <a:cubicBezTo>
                  <a:pt x="549243" y="259533"/>
                  <a:pt x="557805" y="284845"/>
                  <a:pt x="543207" y="289711"/>
                </a:cubicBezTo>
                <a:cubicBezTo>
                  <a:pt x="458335" y="318002"/>
                  <a:pt x="453767" y="295881"/>
                  <a:pt x="425512" y="253497"/>
                </a:cubicBezTo>
                <a:cubicBezTo>
                  <a:pt x="431548" y="235390"/>
                  <a:pt x="435867" y="216618"/>
                  <a:pt x="443619" y="199177"/>
                </a:cubicBezTo>
                <a:cubicBezTo>
                  <a:pt x="450652" y="183353"/>
                  <a:pt x="475419" y="153835"/>
                  <a:pt x="488887" y="144856"/>
                </a:cubicBezTo>
                <a:cubicBezTo>
                  <a:pt x="496827" y="139562"/>
                  <a:pt x="507276" y="139561"/>
                  <a:pt x="516047" y="135802"/>
                </a:cubicBezTo>
                <a:cubicBezTo>
                  <a:pt x="557659" y="117968"/>
                  <a:pt x="550733" y="113627"/>
                  <a:pt x="597528" y="99589"/>
                </a:cubicBezTo>
                <a:cubicBezTo>
                  <a:pt x="612267" y="95167"/>
                  <a:pt x="627774" y="93873"/>
                  <a:pt x="642796" y="90535"/>
                </a:cubicBezTo>
                <a:cubicBezTo>
                  <a:pt x="654942" y="87836"/>
                  <a:pt x="667091" y="85057"/>
                  <a:pt x="679009" y="81482"/>
                </a:cubicBezTo>
                <a:cubicBezTo>
                  <a:pt x="697291" y="75998"/>
                  <a:pt x="714338" y="65274"/>
                  <a:pt x="733330" y="63375"/>
                </a:cubicBezTo>
                <a:lnTo>
                  <a:pt x="823865" y="54321"/>
                </a:lnTo>
                <a:cubicBezTo>
                  <a:pt x="832918" y="51303"/>
                  <a:pt x="842489" y="49536"/>
                  <a:pt x="851025" y="45268"/>
                </a:cubicBezTo>
                <a:cubicBezTo>
                  <a:pt x="860757" y="40402"/>
                  <a:pt x="868185" y="31447"/>
                  <a:pt x="878186" y="27161"/>
                </a:cubicBezTo>
                <a:cubicBezTo>
                  <a:pt x="889623" y="22259"/>
                  <a:pt x="902436" y="21525"/>
                  <a:pt x="914400" y="18107"/>
                </a:cubicBezTo>
                <a:cubicBezTo>
                  <a:pt x="1005318" y="-7870"/>
                  <a:pt x="864561" y="28305"/>
                  <a:pt x="977774" y="0"/>
                </a:cubicBezTo>
                <a:cubicBezTo>
                  <a:pt x="983810" y="9054"/>
                  <a:pt x="1003575" y="19467"/>
                  <a:pt x="995881" y="27161"/>
                </a:cubicBezTo>
                <a:cubicBezTo>
                  <a:pt x="990764" y="32278"/>
                  <a:pt x="950987" y="-8677"/>
                  <a:pt x="977774" y="181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4881454" y="439672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dirty="0"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dirty="0">
                <a:ea typeface="標楷體" pitchFamily="65" charset="-120"/>
                <a:cs typeface="Times New Roman" pitchFamily="18" charset="0"/>
              </a:rPr>
              <a:t>洗標圖案</a:t>
            </a:r>
            <a:r>
              <a:rPr lang="en-US" altLang="zh-TW" dirty="0" smtClean="0"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dirty="0"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606627" y="4797152"/>
            <a:ext cx="4845693" cy="1152128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TW" sz="1800" dirty="0" smtClean="0"/>
              <a:t>1.</a:t>
            </a: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</a:t>
            </a:r>
            <a:r>
              <a:rPr lang="zh-TW" altLang="en-US" sz="1800" dirty="0"/>
              <a:t>印刷；</a:t>
            </a:r>
            <a:endParaRPr lang="en-US" altLang="zh-TW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b="1" dirty="0" smtClean="0">
                <a:solidFill>
                  <a:srgbClr val="7030A0"/>
                </a:solidFill>
              </a:rPr>
              <a:t>   </a:t>
            </a:r>
            <a:r>
              <a:rPr lang="zh-TW" altLang="en-US" sz="1800" b="1" u="sng" dirty="0" smtClean="0"/>
              <a:t>如為包裝商品，應於包裝上標明</a:t>
            </a:r>
            <a:endParaRPr lang="en-US" altLang="zh-TW" sz="1800" b="1" u="sng" dirty="0" smtClean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TW" sz="1800" dirty="0">
                <a:latin typeface="Arial" charset="0"/>
              </a:rPr>
              <a:t>2.</a:t>
            </a:r>
            <a:r>
              <a:rPr lang="zh-TW" altLang="en-US" sz="1800" dirty="0">
                <a:latin typeface="Arial" charset="0"/>
              </a:rPr>
              <a:t>但</a:t>
            </a:r>
            <a:r>
              <a:rPr lang="zh-TW" altLang="en-US" sz="1800" b="1" u="sng" dirty="0">
                <a:latin typeface="Arial" charset="0"/>
              </a:rPr>
              <a:t>泳裝類</a:t>
            </a:r>
            <a:r>
              <a:rPr lang="zh-TW" altLang="en-US" sz="1800" dirty="0">
                <a:latin typeface="Arial" charset="0"/>
              </a:rPr>
              <a:t>得以附掛、說明書、</a:t>
            </a:r>
            <a:endParaRPr lang="en-US" altLang="zh-TW" sz="1800" dirty="0">
              <a:latin typeface="Arial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</a:rPr>
              <a:t>   貼標等其他顯著方式標示</a:t>
            </a:r>
            <a:r>
              <a:rPr lang="zh-TW" altLang="en-US" sz="1800" dirty="0" smtClean="0">
                <a:latin typeface="Arial" charset="0"/>
              </a:rPr>
              <a:t>之</a:t>
            </a:r>
            <a:endParaRPr lang="zh-TW" altLang="en-US" sz="1800" dirty="0">
              <a:latin typeface="Arial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5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0" name="圖片 81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72896"/>
            <a:ext cx="452489" cy="32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6"/>
          <p:cNvSpPr>
            <a:spLocks noChangeArrowheads="1"/>
          </p:cNvSpPr>
          <p:nvPr/>
        </p:nvSpPr>
        <p:spPr bwMode="auto">
          <a:xfrm rot="5400000">
            <a:off x="1700655" y="1853799"/>
            <a:ext cx="891057" cy="387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SzTx/>
              <a:buFont typeface="Wingdings" pitchFamily="2" charset="2"/>
              <a:buNone/>
            </a:pPr>
            <a:endParaRPr lang="zh-TW" altLang="en-US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6" name="向右箭號 25"/>
          <p:cNvSpPr/>
          <p:nvPr/>
        </p:nvSpPr>
        <p:spPr>
          <a:xfrm>
            <a:off x="5652120" y="1983021"/>
            <a:ext cx="5377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6292276" y="1090479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251520" y="5664150"/>
            <a:ext cx="858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國內產製商品，應標示製造商、委製商或分裝商資訊。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廠商資訊、原產地、纖維成分或填充物成分、尺寸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、洗標圖案等，係依經濟部公告之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「服飾標示基準」及函釋辦理，如有相關釋疑事項，可洽經濟部商業司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83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建安辦理(2組3科)\紡織品\制度介紹(簡報檔)&amp;說明會新聞稿歷程整理\1.中文標示樣張&amp;錯誤案例\襪子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48" y="1268760"/>
            <a:ext cx="1768751" cy="176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3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487440"/>
              </p:ext>
            </p:extLst>
          </p:nvPr>
        </p:nvGraphicFramePr>
        <p:xfrm>
          <a:off x="2270948" y="1037683"/>
          <a:ext cx="3183150" cy="1625908"/>
        </p:xfrm>
        <a:graphic>
          <a:graphicData uri="http://schemas.openxmlformats.org/drawingml/2006/table">
            <a:tbl>
              <a:tblPr/>
              <a:tblGrid>
                <a:gridCol w="3183150"/>
              </a:tblGrid>
              <a:tr h="162590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品名：休閒襪</a:t>
                      </a:r>
                      <a:endParaRPr kumimoji="1" lang="en-US" altLang="zh-TW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尺寸：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L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製造商：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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有限公司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電話：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itchFamily="65" charset="-12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02)1234-5678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地址：臺北市幸福路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100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號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  <a:sym typeface="Wingdings 2" pitchFamily="18" charset="2"/>
                        </a:rPr>
                        <a:t> </a:t>
                      </a:r>
                      <a:endParaRPr kumimoji="1" lang="en-US" altLang="zh-TW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676" name="Group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92757"/>
              </p:ext>
            </p:extLst>
          </p:nvPr>
        </p:nvGraphicFramePr>
        <p:xfrm>
          <a:off x="2285745" y="3284984"/>
          <a:ext cx="4374487" cy="1224136"/>
        </p:xfrm>
        <a:graphic>
          <a:graphicData uri="http://schemas.openxmlformats.org/drawingml/2006/table">
            <a:tbl>
              <a:tblPr/>
              <a:tblGrid>
                <a:gridCol w="4374487"/>
              </a:tblGrid>
              <a:tr h="12241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產地：臺灣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22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成分：聚酯纖維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50%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、棉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45%</a:t>
                      </a:r>
                      <a:r>
                        <a:rPr kumimoji="1" lang="zh-TW" alt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、彈性纖維</a:t>
                      </a:r>
                      <a:r>
                        <a:rPr kumimoji="1" lang="en-US" altLang="zh-TW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5%</a:t>
                      </a:r>
                      <a:endParaRPr kumimoji="1" lang="zh-TW" alt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187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pic>
        <p:nvPicPr>
          <p:cNvPr id="123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546" y="4052089"/>
            <a:ext cx="16335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1053746" y="4437112"/>
            <a:ext cx="7686855" cy="420265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zh-TW" altLang="en-US" sz="1800" dirty="0" smtClean="0"/>
              <a:t>商品本體上附縫標籤、</a:t>
            </a:r>
            <a:r>
              <a:rPr lang="zh-TW" altLang="en-US" sz="1800" dirty="0"/>
              <a:t>烙印、燙</a:t>
            </a:r>
            <a:r>
              <a:rPr lang="zh-TW" altLang="en-US" sz="1800" dirty="0" smtClean="0"/>
              <a:t>印或</a:t>
            </a:r>
            <a:r>
              <a:rPr lang="zh-TW" altLang="en-US" sz="1800" dirty="0"/>
              <a:t>印刷</a:t>
            </a:r>
            <a:r>
              <a:rPr lang="zh-TW" altLang="en-US" sz="1800" b="1" dirty="0" smtClean="0"/>
              <a:t>；</a:t>
            </a:r>
            <a:r>
              <a:rPr lang="zh-TW" altLang="en-US" sz="1800" b="1" u="sng" dirty="0" smtClean="0"/>
              <a:t>如為包裝商品，應於包裝上標明</a:t>
            </a:r>
            <a:endParaRPr lang="en-US" altLang="zh-TW" sz="1800" b="1" u="sng" dirty="0" smtClean="0"/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2285746" y="2636912"/>
            <a:ext cx="3096344" cy="549385"/>
          </a:xfrm>
          <a:prstGeom prst="rect">
            <a:avLst/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700" dirty="0">
                <a:latin typeface="Arial" charset="0"/>
              </a:rPr>
              <a:t>應於商品本體、內外包裝</a:t>
            </a:r>
            <a:endParaRPr lang="en-US" altLang="zh-TW" sz="1700" dirty="0">
              <a:latin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1700" dirty="0">
                <a:latin typeface="Arial" charset="0"/>
              </a:rPr>
              <a:t>或說明書上標示</a:t>
            </a:r>
            <a:endParaRPr lang="en-US" altLang="zh-TW" sz="1700" dirty="0">
              <a:latin typeface="Arial" charset="0"/>
            </a:endParaRP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02138" y="44624"/>
            <a:ext cx="8862350" cy="892552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sz="2600" b="1" dirty="0" smtClean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「織襪」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商品，正確標示</a:t>
            </a:r>
            <a:r>
              <a:rPr lang="zh-TW" altLang="en-US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範例</a:t>
            </a:r>
            <a:endParaRPr lang="en-US" altLang="zh-TW" sz="2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latinLnBrk="1" hangingPunct="1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(112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zh-TW" altLang="en-US" sz="2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日生效</a:t>
            </a:r>
            <a:r>
              <a:rPr lang="en-US" altLang="zh-TW" sz="2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sz="2600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flipV="1">
            <a:off x="1637673" y="1484784"/>
            <a:ext cx="648072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1547664" y="2913486"/>
            <a:ext cx="738082" cy="803546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zh-TW" altLang="en-US"/>
          </a:p>
        </p:txBody>
      </p:sp>
      <p:cxnSp>
        <p:nvCxnSpPr>
          <p:cNvPr id="30" name="直線單箭頭接點 29"/>
          <p:cNvCxnSpPr/>
          <p:nvPr/>
        </p:nvCxnSpPr>
        <p:spPr>
          <a:xfrm flipH="1">
            <a:off x="1053746" y="2707746"/>
            <a:ext cx="2" cy="5772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文字方塊 1"/>
          <p:cNvSpPr txBox="1">
            <a:spLocks noChangeArrowheads="1"/>
          </p:cNvSpPr>
          <p:nvPr/>
        </p:nvSpPr>
        <p:spPr bwMode="auto">
          <a:xfrm>
            <a:off x="165543" y="3284984"/>
            <a:ext cx="155045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dirty="0" smtClean="0">
                <a:latin typeface="標楷體" pitchFamily="65" charset="-120"/>
              </a:rPr>
              <a:t>無須標示</a:t>
            </a:r>
            <a:endParaRPr lang="en-US" altLang="zh-TW" sz="1800" b="1" dirty="0" smtClean="0">
              <a:latin typeface="標楷體" pitchFamily="65" charset="-120"/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hlink"/>
              </a:buClr>
              <a:buNone/>
            </a:pP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商品</a:t>
            </a:r>
            <a:r>
              <a:rPr lang="zh-TW" alt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檢驗</a:t>
            </a:r>
            <a:r>
              <a:rPr lang="zh-TW" alt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</a:rPr>
              <a:t>標識</a:t>
            </a:r>
            <a:endParaRPr lang="zh-TW" alt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4619084" y="4005064"/>
            <a:ext cx="118814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sz="1700" dirty="0">
                <a:ea typeface="標楷體" pitchFamily="65" charset="-120"/>
                <a:cs typeface="Times New Roman" pitchFamily="18" charset="0"/>
              </a:rPr>
              <a:t>(</a:t>
            </a:r>
            <a:r>
              <a:rPr kumimoji="0" lang="zh-TW" altLang="en-US" sz="1700" dirty="0">
                <a:ea typeface="標楷體" pitchFamily="65" charset="-120"/>
                <a:cs typeface="Times New Roman" pitchFamily="18" charset="0"/>
              </a:rPr>
              <a:t>洗標圖案</a:t>
            </a:r>
            <a:r>
              <a:rPr lang="en-US" altLang="zh-TW" sz="1700" dirty="0" smtClean="0">
                <a:ea typeface="標楷體" pitchFamily="65" charset="-120"/>
                <a:cs typeface="Times New Roman" pitchFamily="18" charset="0"/>
              </a:rPr>
              <a:t>)</a:t>
            </a:r>
            <a:endParaRPr lang="zh-TW" altLang="en-US" sz="1700" dirty="0"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4" name="圖片 81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595" y="4015204"/>
            <a:ext cx="501460" cy="42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圓角矩形 5"/>
          <p:cNvSpPr/>
          <p:nvPr/>
        </p:nvSpPr>
        <p:spPr>
          <a:xfrm>
            <a:off x="168301" y="4950823"/>
            <a:ext cx="8856984" cy="641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襪類商品，未於每雙本體上附縫標籤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者，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應於最小販售單位（相同產品）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上，以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不易拆換之附掛襪標、附卡或盒裝等方式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標示應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行標示事項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700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不得以本體貼標方式為之</a:t>
            </a:r>
            <a:r>
              <a:rPr lang="zh-TW" altLang="en-US" sz="17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1700" dirty="0"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4" name="向右箭號 23"/>
          <p:cNvSpPr/>
          <p:nvPr/>
        </p:nvSpPr>
        <p:spPr>
          <a:xfrm>
            <a:off x="5796136" y="1973115"/>
            <a:ext cx="61766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6804248" y="1003757"/>
            <a:ext cx="2024140" cy="304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1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進口商品新標示規定</a:t>
            </a:r>
            <a:endParaRPr lang="en-US" altLang="zh-TW" sz="1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1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標示進口商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或分裝</a:t>
            </a:r>
            <a:r>
              <a:rPr lang="zh-TW" altLang="en-US" sz="16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商資訊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；及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國外製造商或國外委製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</a:t>
            </a:r>
            <a:r>
              <a:rPr lang="zh-TW" altLang="en-US" sz="1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之外文</a:t>
            </a:r>
            <a:r>
              <a:rPr lang="zh-TW" altLang="en-US" sz="1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名稱。</a:t>
            </a:r>
            <a:endParaRPr lang="en-US" altLang="zh-TW" sz="1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如國內業者以</a:t>
            </a:r>
            <a:r>
              <a:rPr lang="en-US" altLang="zh-TW" sz="1600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OEM</a:t>
            </a:r>
            <a:r>
              <a:rPr lang="zh-TW" altLang="en-US" sz="1600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方式委託給國外業者代工製造者，且其委製商為國內廠商，得以國內委製商之中文名稱標示之，無須再標示國外製造商名稱</a:t>
            </a:r>
            <a:endParaRPr lang="zh-TW" altLang="zh-TW" sz="1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179512" y="5589240"/>
            <a:ext cx="858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備註：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國內產製商品，應標示製造商、委製商或分裝商資訊。</a:t>
            </a:r>
            <a:endParaRPr lang="en-US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廠商資訊、原產地、纖維成分或填充物成分、尺寸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碼</a:t>
            </a:r>
            <a:r>
              <a:rPr lang="en-US" altLang="zh-TW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、洗標圖案等，係依經濟部公告之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「服飾標示基準」及函釋辦理，如有相關釋疑事項，可洽經濟部商業司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標楷體"/>
                <a:ea typeface="標楷體"/>
              </a:rPr>
              <a:t>電話</a:t>
            </a:r>
            <a:r>
              <a:rPr lang="en-US" altLang="zh-TW" sz="1600" dirty="0">
                <a:solidFill>
                  <a:srgbClr val="0000FF"/>
                </a:solidFill>
                <a:latin typeface="標楷體"/>
                <a:ea typeface="標楷體"/>
              </a:rPr>
              <a:t>:02-2321-2200)</a:t>
            </a:r>
            <a:r>
              <a:rPr lang="zh-TW" altLang="en-US" sz="1600" dirty="0" smtClean="0">
                <a:solidFill>
                  <a:srgbClr val="0000FF"/>
                </a:solidFill>
                <a:latin typeface="標楷體"/>
                <a:ea typeface="標楷體"/>
              </a:rPr>
              <a:t>。</a:t>
            </a:r>
            <a:endParaRPr lang="zh-TW" altLang="zh-TW" sz="1600" dirty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6</a:t>
            </a:fld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25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28800"/>
            <a:ext cx="8579296" cy="4709120"/>
          </a:xfrm>
        </p:spPr>
        <p:txBody>
          <a:bodyPr>
            <a:noAutofit/>
          </a:bodyPr>
          <a:lstStyle/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「嬰幼兒穿著之服裝及服飾附屬品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」、「毛巾」、「寢具」、「內衣」已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完成檢驗程序，卻漏標示</a:t>
            </a:r>
            <a:r>
              <a:rPr lang="zh-TW" altLang="en-US" sz="2200" dirty="0">
                <a:latin typeface="Times New Roman" panose="02020603050405020304" pitchFamily="18" charset="0"/>
                <a:ea typeface="標楷體"/>
                <a:cs typeface="Times New Roman" panose="02020603050405020304" pitchFamily="18" charset="0"/>
              </a:rPr>
              <a:t>「商品檢驗標識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/>
                <a:cs typeface="Times New Roman" panose="02020603050405020304" pitchFamily="18" charset="0"/>
              </a:rPr>
              <a:t>」。</a:t>
            </a:r>
            <a:endParaRPr lang="en-US" altLang="zh-TW" sz="2200" dirty="0" smtClean="0">
              <a:latin typeface="Times New Roman" panose="02020603050405020304" pitchFamily="18" charset="0"/>
              <a:ea typeface="標楷體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「成衣」、「毛衣」、「泳衣」及「織襪」</a:t>
            </a:r>
            <a:r>
              <a:rPr lang="zh-TW" altLang="en-US" sz="2200" dirty="0" smtClean="0">
                <a:latin typeface="標楷體"/>
                <a:ea typeface="標楷體"/>
                <a:cs typeface="Times New Roman" panose="02020603050405020304" pitchFamily="18" charset="0"/>
              </a:rPr>
              <a:t>，毋須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標示「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商品檢驗標識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」，卻標示。</a:t>
            </a:r>
            <a:endParaRPr lang="en-US" altLang="zh-TW" sz="2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國內產製未標示製造商、委製商或分裝商</a:t>
            </a:r>
            <a:r>
              <a:rPr lang="zh-TW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進口商未標示進口商、製造商或委製商相關資訊。</a:t>
            </a:r>
            <a:endParaRPr lang="en-US" altLang="zh-TW" sz="2200" dirty="0" smtClean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未標示尺寸或尺碼</a:t>
            </a:r>
            <a:r>
              <a:rPr lang="en-US" altLang="zh-TW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得以國際通用文字或符號標示</a:t>
            </a:r>
            <a:r>
              <a:rPr lang="en-US" altLang="zh-TW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商品本體未標示生產國別、纖維成分或洗標圖案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2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為包裝</a:t>
            </a:r>
            <a:r>
              <a:rPr lang="zh-TW" altLang="en-US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商品</a:t>
            </a:r>
            <a:r>
              <a:rPr lang="en-US" altLang="zh-TW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2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包含外袋、外</a:t>
            </a:r>
            <a:r>
              <a:rPr lang="zh-TW" altLang="en-US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箱、</a:t>
            </a:r>
            <a:r>
              <a:rPr lang="zh-TW" altLang="en-US" sz="22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自黏袋</a:t>
            </a:r>
            <a:r>
              <a:rPr lang="zh-TW" altLang="en-US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封口或未封死之膠帶封口，</a:t>
            </a:r>
            <a:r>
              <a:rPr lang="zh-TW" altLang="en-US" sz="22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不包含運送時所使用之防塵袋</a:t>
            </a:r>
            <a:r>
              <a:rPr lang="en-US" altLang="zh-TW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，外包裝上未</a:t>
            </a:r>
            <a:r>
              <a:rPr lang="zh-TW" altLang="en-US" sz="22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標示生產國別、纖維成分或洗標圖案</a:t>
            </a:r>
            <a:r>
              <a:rPr lang="zh-TW" altLang="en-US" sz="22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200" u="sng" dirty="0" smtClean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683568" y="539969"/>
            <a:ext cx="7916167" cy="584775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檢驗</a:t>
            </a:r>
            <a:r>
              <a:rPr lang="zh-TW" altLang="en-US" b="1" dirty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紡織品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</a:t>
            </a: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商品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，標示錯誤案例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zh-TW" altLang="en-US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7</a:t>
            </a:fld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331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外包裝、吊卡或本體之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標示內容不一致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例如成分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纖維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成分與檢測結果不一致，如：成分名稱標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錯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尼龍經檢測為聚酯纖維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重量百分比超過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3%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之許可差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標示百分之百者，無許可差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未依</a:t>
            </a:r>
            <a:r>
              <a:rPr lang="zh-TW" altLang="en-US" sz="2400" dirty="0" smtClean="0">
                <a:latin typeface="標楷體"/>
                <a:ea typeface="標楷體"/>
              </a:rPr>
              <a:t>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服飾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標示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基準</a:t>
            </a:r>
            <a:r>
              <a:rPr lang="zh-TW" altLang="en-US" sz="2400" dirty="0" smtClean="0">
                <a:latin typeface="標楷體"/>
                <a:ea typeface="標楷體"/>
              </a:rPr>
              <a:t>」、「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織品標示基準</a:t>
            </a:r>
            <a:r>
              <a:rPr lang="zh-TW" altLang="en-US" sz="2400" dirty="0">
                <a:latin typeface="標楷體"/>
                <a:ea typeface="標楷體"/>
              </a:rPr>
              <a:t>」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及國家標準正確標示纖維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成分，如</a:t>
            </a:r>
            <a:r>
              <a:rPr lang="zh-TW" altLang="en-US" sz="2400" dirty="0" smtClean="0">
                <a:latin typeface="標楷體"/>
                <a:ea typeface="標楷體"/>
              </a:rPr>
              <a:t>：纖維成分未有繁體中文（以簡體中文</a:t>
            </a:r>
            <a:r>
              <a:rPr lang="zh-TW" altLang="en-US" sz="2400" dirty="0">
                <a:latin typeface="標楷體"/>
                <a:ea typeface="標楷體"/>
              </a:rPr>
              <a:t>、</a:t>
            </a:r>
            <a:r>
              <a:rPr lang="zh-TW" altLang="en-US" sz="2400" dirty="0" smtClean="0">
                <a:latin typeface="標楷體"/>
                <a:ea typeface="標楷體"/>
              </a:rPr>
              <a:t>英文 </a:t>
            </a:r>
            <a:r>
              <a:rPr lang="zh-TW" altLang="en-US" sz="2400" dirty="0">
                <a:latin typeface="標楷體"/>
                <a:ea typeface="標楷體"/>
              </a:rPr>
              <a:t>、</a:t>
            </a:r>
            <a:r>
              <a:rPr lang="zh-TW" altLang="en-US" sz="2400" dirty="0" smtClean="0">
                <a:latin typeface="標楷體"/>
                <a:ea typeface="標楷體"/>
              </a:rPr>
              <a:t>日文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/>
                <a:cs typeface="Times New Roman" panose="02020603050405020304" pitchFamily="18" charset="0"/>
              </a:rPr>
              <a:t>…</a:t>
            </a:r>
            <a:r>
              <a:rPr lang="zh-TW" altLang="en-US" sz="2400" dirty="0" smtClean="0">
                <a:latin typeface="標楷體"/>
                <a:ea typeface="標楷體"/>
              </a:rPr>
              <a:t>等語言標示），及使用錯誤成分名稱</a:t>
            </a:r>
            <a:r>
              <a:rPr lang="en-US" altLang="zh-TW" sz="2400" dirty="0" smtClean="0">
                <a:latin typeface="標楷體"/>
                <a:ea typeface="標楷體"/>
              </a:rPr>
              <a:t>(</a:t>
            </a:r>
            <a:r>
              <a:rPr lang="zh-TW" altLang="en-US" sz="2400" dirty="0" smtClean="0">
                <a:latin typeface="標楷體"/>
                <a:ea typeface="標楷體"/>
              </a:rPr>
              <a:t>超細纖維、錦綸、滌綸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/>
                <a:cs typeface="Times New Roman" panose="02020603050405020304" pitchFamily="18" charset="0"/>
              </a:rPr>
              <a:t>…</a:t>
            </a:r>
            <a:r>
              <a:rPr lang="zh-TW" altLang="en-US" sz="2400" dirty="0" smtClean="0">
                <a:latin typeface="標楷體"/>
                <a:ea typeface="標楷體"/>
              </a:rPr>
              <a:t>等</a:t>
            </a:r>
            <a:r>
              <a:rPr lang="en-US" altLang="zh-TW" sz="2400" dirty="0">
                <a:latin typeface="標楷體"/>
                <a:ea typeface="標楷體"/>
              </a:rPr>
              <a:t>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洗標圖案使用舊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版規定，如　 、 　或　 。　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 descr="洗標-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504056" cy="504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 descr="洗標-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093" y="5085184"/>
            <a:ext cx="504056" cy="504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126940"/>
            <a:ext cx="432048" cy="46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683568" y="476672"/>
            <a:ext cx="7916167" cy="584775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b="1" dirty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紡織品</a:t>
            </a: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類商品，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標示錯誤案例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zh-TW" altLang="en-US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8</a:t>
            </a:fld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12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6851" y="1268760"/>
            <a:ext cx="8229600" cy="4925144"/>
          </a:xfrm>
        </p:spPr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洗標圖案應包含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水洗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、漂白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、乾燥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或    ，可同時標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熨燙及壓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燙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紡織品專業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維護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，但遺漏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前述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種以上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u="sng" dirty="0" smtClean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zh-TW" altLang="en-US" sz="28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嬰兒枕</a:t>
            </a:r>
            <a:r>
              <a:rPr lang="zh-TW" altLang="en-US" sz="2800" u="sng" dirty="0">
                <a:solidFill>
                  <a:srgbClr val="0000FF"/>
                </a:solidFill>
                <a:latin typeface="標楷體"/>
                <a:ea typeface="標楷體"/>
                <a:cs typeface="Times New Roman" panose="02020603050405020304" pitchFamily="18" charset="0"/>
              </a:rPr>
              <a:t>（使用於三歲以下</a:t>
            </a:r>
            <a:r>
              <a:rPr lang="zh-TW" altLang="en-US" sz="2800" u="sng" dirty="0" smtClean="0">
                <a:solidFill>
                  <a:srgbClr val="0000FF"/>
                </a:solidFill>
                <a:latin typeface="標楷體"/>
                <a:ea typeface="標楷體"/>
                <a:cs typeface="Times New Roman" panose="02020603050405020304" pitchFamily="18" charset="0"/>
              </a:rPr>
              <a:t>）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依據「織品標示基準」第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點第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款規定</a:t>
            </a: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標示</a:t>
            </a:r>
            <a:r>
              <a:rPr lang="zh-TW" altLang="en-US" sz="280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注意事項，</a:t>
            </a:r>
            <a:r>
              <a:rPr lang="zh-TW" alt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其內容應包含「使用嬰兒枕時讓嬰兒採仰睡，避免趴睡或側睡，以免發生窒息危險」或類似用語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683568" y="476672"/>
            <a:ext cx="7916167" cy="584775"/>
          </a:xfrm>
          <a:prstGeom prst="rect">
            <a:avLst/>
          </a:prstGeom>
          <a:solidFill>
            <a:srgbClr val="CC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spcAft>
                <a:spcPct val="20000"/>
              </a:spcAft>
              <a:buSzPct val="60000"/>
              <a:buChar char="l"/>
              <a:defRPr kumimoji="1" sz="32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SzPct val="55000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標楷體" pitchFamily="65" charset="-120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應施檢驗</a:t>
            </a:r>
            <a:r>
              <a:rPr lang="zh-TW" altLang="en-US" b="1" dirty="0">
                <a:solidFill>
                  <a:srgbClr val="000000"/>
                </a:solidFill>
                <a:latin typeface="標楷體"/>
                <a:ea typeface="標楷體"/>
                <a:cs typeface="Times New Roman" pitchFamily="18" charset="0"/>
              </a:rPr>
              <a:t>紡織品</a:t>
            </a:r>
            <a:r>
              <a:rPr lang="zh-TW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類商品，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標示錯誤案例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endParaRPr lang="zh-TW" altLang="en-US" b="1" dirty="0">
              <a:solidFill>
                <a:srgbClr val="000000"/>
              </a:solidFill>
              <a:latin typeface="標楷體" pitchFamily="65" charset="-120"/>
              <a:cs typeface="Times New Roman" pitchFamily="18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schemeClr val="tx1"/>
                </a:solidFill>
              </a:rPr>
              <a:pPr/>
              <a:t>9</a:t>
            </a:fld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84784"/>
            <a:ext cx="5715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373" y="1412776"/>
            <a:ext cx="5238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813" y="2060848"/>
            <a:ext cx="523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75" y="2060848"/>
            <a:ext cx="504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060848"/>
            <a:ext cx="5810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985" y="2636912"/>
            <a:ext cx="5619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169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2106</Words>
  <Application>Microsoft Office PowerPoint</Application>
  <PresentationFormat>如螢幕大小 (4:3)</PresentationFormat>
  <Paragraphs>177</Paragraphs>
  <Slides>9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皇甫建安</dc:creator>
  <cp:lastModifiedBy>皇甫建安</cp:lastModifiedBy>
  <cp:revision>379</cp:revision>
  <dcterms:created xsi:type="dcterms:W3CDTF">2019-11-20T04:52:12Z</dcterms:created>
  <dcterms:modified xsi:type="dcterms:W3CDTF">2023-03-07T01:51:09Z</dcterms:modified>
</cp:coreProperties>
</file>