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22"/>
  </p:notesMasterIdLst>
  <p:handoutMasterIdLst>
    <p:handoutMasterId r:id="rId23"/>
  </p:handoutMasterIdLst>
  <p:sldIdLst>
    <p:sldId id="511" r:id="rId3"/>
    <p:sldId id="631" r:id="rId4"/>
    <p:sldId id="649" r:id="rId5"/>
    <p:sldId id="654" r:id="rId6"/>
    <p:sldId id="646" r:id="rId7"/>
    <p:sldId id="600" r:id="rId8"/>
    <p:sldId id="669" r:id="rId9"/>
    <p:sldId id="667" r:id="rId10"/>
    <p:sldId id="670" r:id="rId11"/>
    <p:sldId id="657" r:id="rId12"/>
    <p:sldId id="668" r:id="rId13"/>
    <p:sldId id="671" r:id="rId14"/>
    <p:sldId id="664" r:id="rId15"/>
    <p:sldId id="658" r:id="rId16"/>
    <p:sldId id="659" r:id="rId17"/>
    <p:sldId id="660" r:id="rId18"/>
    <p:sldId id="661" r:id="rId19"/>
    <p:sldId id="662" r:id="rId20"/>
    <p:sldId id="467" r:id="rId21"/>
  </p:sldIdLst>
  <p:sldSz cx="9906000" cy="6858000" type="A4"/>
  <p:notesSz cx="6888163" cy="10018713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kumimoji="1" sz="2000" b="1" kern="1200">
        <a:solidFill>
          <a:srgbClr val="000000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標楷體" panose="03000509000000000000" pitchFamily="65" charset="-120"/>
        <a:ea typeface="標楷體" panose="03000509000000000000" pitchFamily="65" charset="-120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umimoji="1" sz="2000" b="1" kern="1200">
        <a:solidFill>
          <a:srgbClr val="000000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標楷體" panose="03000509000000000000" pitchFamily="65" charset="-120"/>
        <a:ea typeface="標楷體" panose="03000509000000000000" pitchFamily="65" charset="-120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umimoji="1" sz="2000" b="1" kern="1200">
        <a:solidFill>
          <a:srgbClr val="000000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標楷體" panose="03000509000000000000" pitchFamily="65" charset="-120"/>
        <a:ea typeface="標楷體" panose="03000509000000000000" pitchFamily="65" charset="-120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umimoji="1" sz="2000" b="1" kern="1200">
        <a:solidFill>
          <a:srgbClr val="000000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標楷體" panose="03000509000000000000" pitchFamily="65" charset="-120"/>
        <a:ea typeface="標楷體" panose="03000509000000000000" pitchFamily="65" charset="-120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umimoji="1" sz="2000" b="1" kern="1200">
        <a:solidFill>
          <a:srgbClr val="000000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標楷體" panose="03000509000000000000" pitchFamily="65" charset="-120"/>
        <a:ea typeface="標楷體" panose="03000509000000000000" pitchFamily="65" charset="-120"/>
        <a:cs typeface="+mn-cs"/>
      </a:defRPr>
    </a:lvl5pPr>
    <a:lvl6pPr marL="2286000" algn="l" defTabSz="914400" rtl="0" eaLnBrk="1" latinLnBrk="0" hangingPunct="1">
      <a:defRPr kumimoji="1" sz="2000" b="1" kern="1200">
        <a:solidFill>
          <a:srgbClr val="000000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標楷體" panose="03000509000000000000" pitchFamily="65" charset="-120"/>
        <a:ea typeface="標楷體" panose="03000509000000000000" pitchFamily="65" charset="-120"/>
        <a:cs typeface="+mn-cs"/>
      </a:defRPr>
    </a:lvl6pPr>
    <a:lvl7pPr marL="2743200" algn="l" defTabSz="914400" rtl="0" eaLnBrk="1" latinLnBrk="0" hangingPunct="1">
      <a:defRPr kumimoji="1" sz="2000" b="1" kern="1200">
        <a:solidFill>
          <a:srgbClr val="000000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標楷體" panose="03000509000000000000" pitchFamily="65" charset="-120"/>
        <a:ea typeface="標楷體" panose="03000509000000000000" pitchFamily="65" charset="-120"/>
        <a:cs typeface="+mn-cs"/>
      </a:defRPr>
    </a:lvl7pPr>
    <a:lvl8pPr marL="3200400" algn="l" defTabSz="914400" rtl="0" eaLnBrk="1" latinLnBrk="0" hangingPunct="1">
      <a:defRPr kumimoji="1" sz="2000" b="1" kern="1200">
        <a:solidFill>
          <a:srgbClr val="000000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標楷體" panose="03000509000000000000" pitchFamily="65" charset="-120"/>
        <a:ea typeface="標楷體" panose="03000509000000000000" pitchFamily="65" charset="-120"/>
        <a:cs typeface="+mn-cs"/>
      </a:defRPr>
    </a:lvl8pPr>
    <a:lvl9pPr marL="3657600" algn="l" defTabSz="914400" rtl="0" eaLnBrk="1" latinLnBrk="0" hangingPunct="1">
      <a:defRPr kumimoji="1" sz="2000" b="1" kern="1200">
        <a:solidFill>
          <a:srgbClr val="000000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標楷體" panose="03000509000000000000" pitchFamily="65" charset="-120"/>
        <a:ea typeface="標楷體" panose="03000509000000000000" pitchFamily="65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9">
          <p15:clr>
            <a:srgbClr val="A4A3A4"/>
          </p15:clr>
        </p15:guide>
        <p15:guide id="2" pos="312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56" userDrawn="1">
          <p15:clr>
            <a:srgbClr val="A4A3A4"/>
          </p15:clr>
        </p15:guide>
        <p15:guide id="2" pos="2175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0000"/>
    <a:srgbClr val="ABDFFF"/>
    <a:srgbClr val="B1FF5B"/>
    <a:srgbClr val="78F268"/>
    <a:srgbClr val="FFF7C5"/>
    <a:srgbClr val="E8E5FF"/>
    <a:srgbClr val="EED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81" autoAdjust="0"/>
    <p:restoredTop sz="89255" autoAdjust="0"/>
  </p:normalViewPr>
  <p:slideViewPr>
    <p:cSldViewPr>
      <p:cViewPr varScale="1">
        <p:scale>
          <a:sx n="98" d="100"/>
          <a:sy n="98" d="100"/>
        </p:scale>
        <p:origin x="1668" y="72"/>
      </p:cViewPr>
      <p:guideLst>
        <p:guide orient="horz" pos="2159"/>
        <p:guide pos="3127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-2853"/>
    </p:cViewPr>
  </p:sorterViewPr>
  <p:notesViewPr>
    <p:cSldViewPr>
      <p:cViewPr varScale="1">
        <p:scale>
          <a:sx n="45" d="100"/>
          <a:sy n="45" d="100"/>
        </p:scale>
        <p:origin x="-2371" y="-77"/>
      </p:cViewPr>
      <p:guideLst>
        <p:guide orient="horz" pos="3156"/>
        <p:guide pos="217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2984013" cy="49989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3295" tIns="46647" rIns="93295" bIns="46647" numCol="1" anchor="t" anchorCtr="0" compatLnSpc="1"/>
          <a:lstStyle>
            <a:lvl1pPr algn="l" defTabSz="932070">
              <a:defRPr sz="1200" b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新細明體" panose="02020500000000000000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67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04151" y="1"/>
            <a:ext cx="2984012" cy="49989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3295" tIns="46647" rIns="93295" bIns="46647" numCol="1" anchor="t" anchorCtr="0" compatLnSpc="1"/>
          <a:lstStyle>
            <a:lvl1pPr algn="r" defTabSz="932070">
              <a:defRPr sz="1200" b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新細明體" panose="02020500000000000000" charset="-120"/>
              </a:defRPr>
            </a:lvl1pPr>
          </a:lstStyle>
          <a:p>
            <a:pPr>
              <a:defRPr/>
            </a:pPr>
            <a:fld id="{B16F0F5A-6AA4-49ED-B3D2-23FAEC27B1A3}" type="datetime1">
              <a:rPr lang="zh-TW" altLang="en-US"/>
              <a:t>2026/5/6</a:t>
            </a:fld>
            <a:endParaRPr lang="en-US" altLang="zh-TW"/>
          </a:p>
        </p:txBody>
      </p:sp>
      <p:sp>
        <p:nvSpPr>
          <p:cNvPr id="1167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9518820"/>
            <a:ext cx="2984013" cy="49989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3295" tIns="46647" rIns="93295" bIns="46647" numCol="1" anchor="b" anchorCtr="0" compatLnSpc="1"/>
          <a:lstStyle>
            <a:lvl1pPr algn="l" defTabSz="932070">
              <a:defRPr sz="1200" b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新細明體" panose="02020500000000000000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67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04151" y="9518820"/>
            <a:ext cx="2984012" cy="49989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3295" tIns="46647" rIns="93295" bIns="46647" numCol="1" anchor="b" anchorCtr="0" compatLnSpc="1"/>
          <a:lstStyle>
            <a:lvl1pPr algn="r" defTabSz="932070">
              <a:defRPr sz="1200" b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新細明體" panose="02020500000000000000" charset="-120"/>
              </a:defRPr>
            </a:lvl1pPr>
          </a:lstStyle>
          <a:p>
            <a:pPr>
              <a:defRPr/>
            </a:pPr>
            <a:fld id="{8F59FE8F-544E-4987-A776-24239D7ADC88}" type="slidenum">
              <a:rPr lang="zh-TW" altLang="en-US"/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2984013" cy="49989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3295" tIns="46647" rIns="93295" bIns="46647" numCol="1" anchor="t" anchorCtr="0" compatLnSpc="1"/>
          <a:lstStyle>
            <a:lvl1pPr algn="l" defTabSz="932070">
              <a:defRPr sz="1200" b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新細明體" panose="02020500000000000000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04151" y="1"/>
            <a:ext cx="2984012" cy="49989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3295" tIns="46647" rIns="93295" bIns="46647" numCol="1" anchor="t" anchorCtr="0" compatLnSpc="1"/>
          <a:lstStyle>
            <a:lvl1pPr algn="r" defTabSz="932070">
              <a:defRPr sz="1200" b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新細明體" panose="02020500000000000000" charset="-120"/>
              </a:defRPr>
            </a:lvl1pPr>
          </a:lstStyle>
          <a:p>
            <a:pPr>
              <a:defRPr/>
            </a:pPr>
            <a:fld id="{1CFD26A8-5B4B-439E-A29C-197B20ECD88B}" type="datetime1">
              <a:rPr lang="zh-TW" altLang="en-US"/>
              <a:t>2026/5/6</a:t>
            </a:fld>
            <a:endParaRPr lang="en-US" altLang="zh-TW"/>
          </a:p>
        </p:txBody>
      </p:sp>
      <p:sp>
        <p:nvSpPr>
          <p:cNvPr id="460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14375" y="5010150"/>
            <a:ext cx="5424488" cy="37544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</p:spPr>
      </p:sp>
      <p:sp>
        <p:nvSpPr>
          <p:cNvPr id="5120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4268" y="386137"/>
            <a:ext cx="5051105" cy="450545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3295" tIns="46647" rIns="93295" bIns="46647" numCol="1" anchor="t" anchorCtr="0" compatLnSpc="1"/>
          <a:lstStyle/>
          <a:p>
            <a:pPr lvl="0"/>
            <a:r>
              <a:rPr lang="zh-TW" altLang="en-US" noProof="0"/>
              <a:t>按一下以編輯母片</a:t>
            </a:r>
          </a:p>
          <a:p>
            <a:pPr lvl="1"/>
            <a:r>
              <a:rPr lang="zh-TW" altLang="en-US" noProof="0"/>
              <a:t>第二層</a:t>
            </a:r>
          </a:p>
          <a:p>
            <a:pPr lvl="2"/>
            <a:r>
              <a:rPr lang="zh-TW" altLang="en-US" noProof="0"/>
              <a:t>第三層</a:t>
            </a:r>
          </a:p>
          <a:p>
            <a:pPr lvl="3"/>
            <a:r>
              <a:rPr lang="zh-TW" altLang="en-US" noProof="0"/>
              <a:t>第四層</a:t>
            </a:r>
          </a:p>
          <a:p>
            <a:pPr lvl="4"/>
            <a:r>
              <a:rPr lang="zh-TW" altLang="en-US" noProof="0"/>
              <a:t>第五層</a:t>
            </a:r>
          </a:p>
        </p:txBody>
      </p:sp>
      <p:sp>
        <p:nvSpPr>
          <p:cNvPr id="5120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518820"/>
            <a:ext cx="2984013" cy="49989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3295" tIns="46647" rIns="93295" bIns="46647" numCol="1" anchor="b" anchorCtr="0" compatLnSpc="1"/>
          <a:lstStyle>
            <a:lvl1pPr algn="l" defTabSz="932070">
              <a:defRPr sz="1200" b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新細明體" panose="02020500000000000000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120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04151" y="9518820"/>
            <a:ext cx="2984012" cy="49989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3295" tIns="46647" rIns="93295" bIns="46647" numCol="1" anchor="b" anchorCtr="0" compatLnSpc="1"/>
          <a:lstStyle>
            <a:lvl1pPr algn="r" defTabSz="932070">
              <a:defRPr sz="1200" b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新細明體" panose="02020500000000000000" charset="-120"/>
              </a:defRPr>
            </a:lvl1pPr>
          </a:lstStyle>
          <a:p>
            <a:pPr>
              <a:defRPr/>
            </a:pPr>
            <a:fld id="{69D9A445-27C3-468A-857F-95B0C3AFF3BA}" type="slidenum">
              <a:rPr lang="zh-TW" altLang="en-US"/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新細明體" panose="02020500000000000000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新細明體" panose="02020500000000000000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新細明體" panose="02020500000000000000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新細明體" panose="02020500000000000000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新細明體" panose="02020500000000000000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投影片圖像版面配置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7107" name="備忘稿版面配置區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TW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8655623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20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6042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TW" altLang="en-US" sz="1400">
              <a:ea typeface="標楷體" panose="03000509000000000000" pitchFamily="65" charset="-12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24" descr="封面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906000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1227"/>
          <p:cNvSpPr txBox="1">
            <a:spLocks noChangeArrowheads="1"/>
          </p:cNvSpPr>
          <p:nvPr userDrawn="1"/>
        </p:nvSpPr>
        <p:spPr bwMode="auto">
          <a:xfrm>
            <a:off x="8401050" y="6567488"/>
            <a:ext cx="1504950" cy="290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4" tIns="45712" rIns="91424" bIns="45712">
            <a:spAutoFit/>
          </a:bodyPr>
          <a:lstStyle>
            <a:lvl1pPr eaLnBrk="0" hangingPunct="0">
              <a:defRPr kumimoji="1"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marL="742950" indent="-285750" eaLnBrk="0" hangingPunct="0">
              <a:defRPr kumimoji="1"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marL="1143000" indent="-228600" eaLnBrk="0" hangingPunct="0">
              <a:defRPr kumimoji="1"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marL="1600200" indent="-228600" eaLnBrk="0" hangingPunct="0">
              <a:defRPr kumimoji="1"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marL="2057400" indent="-228600" eaLnBrk="0" hangingPunct="0">
              <a:defRPr kumimoji="1"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9pPr>
          </a:lstStyle>
          <a:p>
            <a:pPr algn="l">
              <a:defRPr/>
            </a:pPr>
            <a:r>
              <a:rPr kumimoji="0" lang="zh-TW" altLang="en-US" sz="1300">
                <a:solidFill>
                  <a:srgbClr val="007572"/>
                </a:solidFill>
                <a:effectLst/>
                <a:latin typeface="Times New Roman" panose="02020603050405020304" pitchFamily="18" charset="0"/>
              </a:rPr>
              <a:t>經濟部標準檢驗局</a:t>
            </a:r>
          </a:p>
        </p:txBody>
      </p:sp>
      <p:pic>
        <p:nvPicPr>
          <p:cNvPr id="6" name="Picture 1228" descr="logo_bsmi2[1]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839200" y="6172200"/>
            <a:ext cx="777875" cy="36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4099" name="Rectangle 1123"/>
          <p:cNvSpPr>
            <a:spLocks noGrp="1" noChangeArrowheads="1"/>
          </p:cNvSpPr>
          <p:nvPr>
            <p:ph type="ctrTitle" sz="quarter"/>
          </p:nvPr>
        </p:nvSpPr>
        <p:spPr>
          <a:xfrm>
            <a:off x="2063750" y="2209800"/>
            <a:ext cx="74295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84100" name="Rectangle 112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641600" y="3886200"/>
            <a:ext cx="5780088" cy="1751013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7" name="Rectangle 1126"/>
          <p:cNvSpPr>
            <a:spLocks noGrp="1" noChangeArrowheads="1"/>
          </p:cNvSpPr>
          <p:nvPr>
            <p:ph type="ftr" sz="quarter" idx="10"/>
          </p:nvPr>
        </p:nvSpPr>
        <p:spPr>
          <a:xfrm>
            <a:off x="3384550" y="6248400"/>
            <a:ext cx="31369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8" name="Rectangle 1127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3608388" y="6858000"/>
            <a:ext cx="206375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3B2189-0204-4C8D-B3A7-436F185BEFC3}" type="slidenum">
              <a:rPr lang="zh-TW" altLang="en-US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101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102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53049F-1683-47E2-A5AD-64935B936881}" type="slidenum">
              <a:rPr lang="zh-TW" altLang="en-US"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058025" y="228600"/>
            <a:ext cx="2105025" cy="546417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742950" y="228600"/>
            <a:ext cx="6162675" cy="546417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101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102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254378-6335-45F6-8E43-5C3A8C149719}" type="slidenum">
              <a:rPr lang="zh-TW" altLang="en-US"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808F4E-1CBA-4908-BBD2-0D622EEA86DD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3617" y="96231"/>
            <a:ext cx="7879360" cy="646377"/>
          </a:xfrm>
          <a:prstGeom prst="rect">
            <a:avLst/>
          </a:prstGeom>
        </p:spPr>
        <p:txBody>
          <a:bodyPr lIns="72000" anchor="ctr">
            <a:normAutofit/>
          </a:bodyPr>
          <a:lstStyle>
            <a:lvl1pPr>
              <a:lnSpc>
                <a:spcPct val="100000"/>
              </a:lnSpc>
              <a:defRPr sz="3600" b="1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cxnSp>
        <p:nvCxnSpPr>
          <p:cNvPr id="5" name="直線接點 4"/>
          <p:cNvCxnSpPr/>
          <p:nvPr userDrawn="1"/>
        </p:nvCxnSpPr>
        <p:spPr>
          <a:xfrm>
            <a:off x="-11596" y="811741"/>
            <a:ext cx="7954573" cy="0"/>
          </a:xfrm>
          <a:prstGeom prst="line">
            <a:avLst/>
          </a:prstGeom>
          <a:ln w="57150">
            <a:solidFill>
              <a:schemeClr val="bg1">
                <a:lumMod val="75000"/>
              </a:schemeClr>
            </a:solidFill>
            <a:headEnd type="none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內容版面配置區 8"/>
          <p:cNvSpPr>
            <a:spLocks noGrp="1"/>
          </p:cNvSpPr>
          <p:nvPr>
            <p:ph sz="quarter" idx="11"/>
          </p:nvPr>
        </p:nvSpPr>
        <p:spPr>
          <a:xfrm>
            <a:off x="104048" y="973124"/>
            <a:ext cx="9697906" cy="5192713"/>
          </a:xfrm>
          <a:prstGeom prst="rect">
            <a:avLst/>
          </a:prstGeom>
        </p:spPr>
        <p:txBody>
          <a:bodyPr/>
          <a:lstStyle>
            <a:lvl1pPr marL="285750" indent="-285750">
              <a:defRPr b="1">
                <a:solidFill>
                  <a:schemeClr val="accent6">
                    <a:lumMod val="75000"/>
                  </a:schemeClr>
                </a:solidFill>
              </a:defRPr>
            </a:lvl1pPr>
            <a:lvl2pPr marL="746125" indent="-288925">
              <a:buClr>
                <a:schemeClr val="accent6">
                  <a:lumMod val="75000"/>
                </a:schemeClr>
              </a:buClr>
              <a:defRPr/>
            </a:lvl2pPr>
            <a:lvl3pPr marL="1141413" indent="-227013">
              <a:buClr>
                <a:schemeClr val="tx1">
                  <a:lumMod val="65000"/>
                  <a:lumOff val="35000"/>
                </a:schemeClr>
              </a:buClr>
              <a:defRPr/>
            </a:lvl3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pic>
        <p:nvPicPr>
          <p:cNvPr id="6" name="Picture 4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11" y="6408739"/>
            <a:ext cx="842698" cy="363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943135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24" descr="封面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906000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1227"/>
          <p:cNvSpPr txBox="1">
            <a:spLocks noChangeArrowheads="1"/>
          </p:cNvSpPr>
          <p:nvPr userDrawn="1"/>
        </p:nvSpPr>
        <p:spPr bwMode="auto">
          <a:xfrm>
            <a:off x="8401050" y="6567488"/>
            <a:ext cx="1504950" cy="2905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91424" tIns="45712" rIns="91424" bIns="45712">
            <a:spAutoFit/>
          </a:bodyPr>
          <a:lstStyle/>
          <a:p>
            <a:pPr algn="l" eaLnBrk="0" hangingPunct="0"/>
            <a:r>
              <a:rPr kumimoji="0" lang="zh-TW" altLang="en-US" sz="1300">
                <a:solidFill>
                  <a:srgbClr val="007572"/>
                </a:solidFill>
                <a:effectLst/>
                <a:latin typeface="Times New Roman" panose="02020603050405020304" pitchFamily="18" charset="0"/>
              </a:rPr>
              <a:t>經濟部標準檢驗局</a:t>
            </a:r>
          </a:p>
        </p:txBody>
      </p:sp>
      <p:pic>
        <p:nvPicPr>
          <p:cNvPr id="6" name="Picture 1228" descr="logo_bsmi2[1]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839200" y="6172200"/>
            <a:ext cx="777875" cy="36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4099" name="Rectangle 1123"/>
          <p:cNvSpPr>
            <a:spLocks noGrp="1" noChangeArrowheads="1"/>
          </p:cNvSpPr>
          <p:nvPr>
            <p:ph type="ctrTitle" sz="quarter"/>
          </p:nvPr>
        </p:nvSpPr>
        <p:spPr>
          <a:xfrm>
            <a:off x="2063750" y="2209800"/>
            <a:ext cx="74295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84100" name="Rectangle 112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641600" y="3886200"/>
            <a:ext cx="5780088" cy="1751013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7" name="Rectangle 1126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8" name="Rectangle 112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B99BCC-6966-456A-A210-31A9F5FBFF37}" type="slidenum">
              <a:rPr lang="zh-TW" altLang="en-US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101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102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FBE83B-E749-491E-B17C-040DBC6FCB53}" type="slidenum">
              <a:rPr lang="zh-TW" altLang="en-US"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Rectangle 101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102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8A769B-E156-47E0-9C27-5ADF6DEBB754}" type="slidenum">
              <a:rPr lang="zh-TW" altLang="en-US"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742950" y="1577975"/>
            <a:ext cx="41338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029200" y="1577975"/>
            <a:ext cx="41338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101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02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E7B7DF-705B-4242-8614-B709A62419F1}" type="slidenum">
              <a:rPr lang="zh-TW" altLang="en-US"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Rectangle 101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102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D3527C-B34E-4D7F-A34F-E503992BF2A5}" type="slidenum">
              <a:rPr lang="zh-TW" altLang="en-US"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Rectangle 101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102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84FC2-4372-45A7-B098-C3EC4C7A02BD}" type="slidenum">
              <a:rPr lang="zh-TW" altLang="en-US"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1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102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0ABE87-5069-420D-AA51-97B0636ACC82}" type="slidenum">
              <a:rPr lang="zh-TW" altLang="en-US"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101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02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33FCD2-FC04-4AE1-BE13-6C6072741C7D}" type="slidenum">
              <a:rPr lang="zh-TW" altLang="en-US"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101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02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A77B5E-2745-4B25-B3B6-42FD14D07C3D}" type="slidenum">
              <a:rPr lang="zh-TW" altLang="en-US"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05" descr="內文背景-林次長"/>
          <p:cNvPicPr>
            <a:picLocks noChangeAspect="1" noChangeArrowheads="1"/>
          </p:cNvPicPr>
          <p:nvPr userDrawn="1"/>
        </p:nvPicPr>
        <p:blipFill>
          <a:blip r:embed="rId14" cstate="print">
            <a:lum bright="12000"/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Rectangle 98"/>
          <p:cNvSpPr>
            <a:spLocks noGrp="1" noChangeArrowheads="1"/>
          </p:cNvSpPr>
          <p:nvPr>
            <p:ph type="title"/>
          </p:nvPr>
        </p:nvSpPr>
        <p:spPr bwMode="auto">
          <a:xfrm>
            <a:off x="825500" y="228600"/>
            <a:ext cx="8255000" cy="11430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24" tIns="45712" rIns="91424" bIns="45712" numCol="1" anchor="ctr" anchorCtr="0" compatLnSpc="1"/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2052" name="Rectangle 99"/>
          <p:cNvSpPr>
            <a:spLocks noGrp="1" noChangeArrowheads="1"/>
          </p:cNvSpPr>
          <p:nvPr>
            <p:ph type="body" idx="1"/>
          </p:nvPr>
        </p:nvSpPr>
        <p:spPr bwMode="auto">
          <a:xfrm>
            <a:off x="742950" y="1577975"/>
            <a:ext cx="8420100" cy="4114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24" tIns="45712" rIns="91424" bIns="45712" numCol="1" anchor="t" anchorCtr="0" compatLnSpc="1"/>
          <a:lstStyle/>
          <a:p>
            <a:pPr lvl="0"/>
            <a:r>
              <a:rPr lang="zh-TW" altLang="en-US"/>
              <a:t>按一下以編輯母片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383077" name="Rectangle 10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84525" y="5692775"/>
            <a:ext cx="31369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24" tIns="45712" rIns="91424" bIns="45712" numCol="1" anchor="t" anchorCtr="0" compatLnSpc="1"/>
          <a:lstStyle>
            <a:lvl1pPr>
              <a:defRPr kumimoji="0" sz="1500" b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83078" name="Rectangle 10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395663" y="6400800"/>
            <a:ext cx="206375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24" tIns="45712" rIns="91424" bIns="45712" numCol="1" anchor="t" anchorCtr="0" compatLnSpc="1"/>
          <a:lstStyle>
            <a:lvl1pPr algn="r">
              <a:defRPr kumimoji="0" sz="1500" b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+mn-ea"/>
              </a:defRPr>
            </a:lvl1pPr>
          </a:lstStyle>
          <a:p>
            <a:pPr>
              <a:defRPr/>
            </a:pPr>
            <a:fld id="{B92FD88C-AAAB-4858-B06D-2173201898E6}" type="slidenum">
              <a:rPr lang="zh-TW" altLang="en-US"/>
              <a:t>‹#›</a:t>
            </a:fld>
            <a:endParaRPr lang="en-US" altLang="zh-TW"/>
          </a:p>
        </p:txBody>
      </p:sp>
      <p:pic>
        <p:nvPicPr>
          <p:cNvPr id="2055" name="Picture 103" descr="logo_bsmi2[1]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8774113" y="6172200"/>
            <a:ext cx="777875" cy="36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6" name="Text Box 104"/>
          <p:cNvSpPr txBox="1">
            <a:spLocks noChangeArrowheads="1"/>
          </p:cNvSpPr>
          <p:nvPr userDrawn="1"/>
        </p:nvSpPr>
        <p:spPr bwMode="auto">
          <a:xfrm>
            <a:off x="8399463" y="6578600"/>
            <a:ext cx="1504950" cy="290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4" tIns="45712" rIns="91424" bIns="45712">
            <a:spAutoFit/>
          </a:bodyPr>
          <a:lstStyle>
            <a:lvl1pPr eaLnBrk="0" hangingPunct="0">
              <a:defRPr kumimoji="1"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marL="742950" indent="-285750" eaLnBrk="0" hangingPunct="0">
              <a:defRPr kumimoji="1"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marL="1143000" indent="-228600" eaLnBrk="0" hangingPunct="0">
              <a:defRPr kumimoji="1"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marL="1600200" indent="-228600" eaLnBrk="0" hangingPunct="0">
              <a:defRPr kumimoji="1"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marL="2057400" indent="-228600" eaLnBrk="0" hangingPunct="0">
              <a:defRPr kumimoji="1"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9pPr>
          </a:lstStyle>
          <a:p>
            <a:pPr algn="l">
              <a:defRPr/>
            </a:pPr>
            <a:r>
              <a:rPr kumimoji="0" lang="zh-TW" altLang="en-US" sz="1300">
                <a:solidFill>
                  <a:srgbClr val="007572"/>
                </a:solidFill>
                <a:effectLst/>
                <a:latin typeface="Times New Roman" panose="02020603050405020304" pitchFamily="18" charset="0"/>
              </a:rPr>
              <a:t>經濟部標準檢驗局</a:t>
            </a:r>
          </a:p>
        </p:txBody>
      </p:sp>
      <p:sp>
        <p:nvSpPr>
          <p:cNvPr id="2057" name="Rectangle 106"/>
          <p:cNvSpPr>
            <a:spLocks noChangeArrowheads="1"/>
          </p:cNvSpPr>
          <p:nvPr userDrawn="1"/>
        </p:nvSpPr>
        <p:spPr bwMode="auto">
          <a:xfrm>
            <a:off x="427038" y="1050925"/>
            <a:ext cx="9247187" cy="77788"/>
          </a:xfrm>
          <a:prstGeom prst="rect">
            <a:avLst/>
          </a:prstGeom>
          <a:solidFill>
            <a:srgbClr val="339933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endParaRPr lang="zh-TW" altLang="en-US" b="0">
              <a:solidFill>
                <a:srgbClr val="333333"/>
              </a:solidFill>
              <a:effectLst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folHlink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folHlink"/>
          </a:solidFill>
          <a:latin typeface="Arial Narrow" panose="020B0606020202030204" pitchFamily="34" charset="0"/>
          <a:ea typeface="新細明體" panose="02020500000000000000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folHlink"/>
          </a:solidFill>
          <a:latin typeface="Arial Narrow" panose="020B0606020202030204" pitchFamily="34" charset="0"/>
          <a:ea typeface="新細明體" panose="02020500000000000000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folHlink"/>
          </a:solidFill>
          <a:latin typeface="Arial Narrow" panose="020B0606020202030204" pitchFamily="34" charset="0"/>
          <a:ea typeface="新細明體" panose="02020500000000000000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folHlink"/>
          </a:solidFill>
          <a:latin typeface="Arial Narrow" panose="020B0606020202030204" pitchFamily="34" charset="0"/>
          <a:ea typeface="新細明體" panose="02020500000000000000" charset="-120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4400">
          <a:solidFill>
            <a:schemeClr val="folHlink"/>
          </a:solidFill>
          <a:latin typeface="Arial Narrow" panose="020B0606020202030204" pitchFamily="34" charset="0"/>
          <a:ea typeface="新細明體" panose="02020500000000000000" charset="-120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4400">
          <a:solidFill>
            <a:schemeClr val="folHlink"/>
          </a:solidFill>
          <a:latin typeface="Arial Narrow" panose="020B0606020202030204" pitchFamily="34" charset="0"/>
          <a:ea typeface="新細明體" panose="02020500000000000000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4400">
          <a:solidFill>
            <a:schemeClr val="folHlink"/>
          </a:solidFill>
          <a:latin typeface="Arial Narrow" panose="020B0606020202030204" pitchFamily="34" charset="0"/>
          <a:ea typeface="新細明體" panose="02020500000000000000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4400">
          <a:solidFill>
            <a:schemeClr val="folHlink"/>
          </a:solidFill>
          <a:latin typeface="Arial Narrow" panose="020B0606020202030204" pitchFamily="34" charset="0"/>
          <a:ea typeface="新細明體" panose="02020500000000000000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1680" indent="-28448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59893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6130" indent="-22733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3330" indent="-22733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0530" indent="-22733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7730" indent="-22733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4930" indent="-22733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Rectangle 98"/>
          <p:cNvSpPr>
            <a:spLocks noGrp="1" noChangeArrowheads="1"/>
          </p:cNvSpPr>
          <p:nvPr>
            <p:ph type="title"/>
          </p:nvPr>
        </p:nvSpPr>
        <p:spPr bwMode="auto">
          <a:xfrm>
            <a:off x="825500" y="228600"/>
            <a:ext cx="8255000" cy="11430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24" tIns="45712" rIns="91424" bIns="45712" numCol="1" anchor="ctr" anchorCtr="0" compatLnSpc="1"/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6150" name="Rectangle 99"/>
          <p:cNvSpPr>
            <a:spLocks noGrp="1" noChangeArrowheads="1"/>
          </p:cNvSpPr>
          <p:nvPr>
            <p:ph type="body" idx="1"/>
          </p:nvPr>
        </p:nvSpPr>
        <p:spPr bwMode="auto">
          <a:xfrm>
            <a:off x="742950" y="1577975"/>
            <a:ext cx="8420100" cy="4114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24" tIns="45712" rIns="91424" bIns="45712" numCol="1" anchor="t" anchorCtr="0" compatLnSpc="1"/>
          <a:lstStyle/>
          <a:p>
            <a:pPr lvl="0"/>
            <a:r>
              <a:rPr lang="zh-TW" altLang="en-US"/>
              <a:t>按一下以編輯母片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13" name="Rectangle 112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248400"/>
            <a:ext cx="3136900" cy="457200"/>
          </a:xfrm>
          <a:prstGeom prst="rect">
            <a:avLst/>
          </a:prstGeom>
          <a:ln>
            <a:miter lim="800000"/>
          </a:ln>
        </p:spPr>
        <p:txBody>
          <a:bodyPr vert="horz" wrap="square" lIns="91424" tIns="45712" rIns="91424" bIns="45712" numCol="1" anchor="t" anchorCtr="0" compatLnSpc="1"/>
          <a:lstStyle>
            <a:lvl1pPr>
              <a:defRPr kumimoji="0" sz="1500" b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4" name="Rectangle 112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608388" y="6858000"/>
            <a:ext cx="2063750" cy="457200"/>
          </a:xfrm>
          <a:prstGeom prst="rect">
            <a:avLst/>
          </a:prstGeom>
          <a:ln>
            <a:miter lim="800000"/>
          </a:ln>
        </p:spPr>
        <p:txBody>
          <a:bodyPr vert="horz" wrap="square" lIns="91424" tIns="45712" rIns="91424" bIns="45712" numCol="1" anchor="t" anchorCtr="0" compatLnSpc="1"/>
          <a:lstStyle>
            <a:lvl1pPr algn="r">
              <a:defRPr kumimoji="0" sz="1500" b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+mn-ea"/>
              </a:defRPr>
            </a:lvl1pPr>
          </a:lstStyle>
          <a:p>
            <a:pPr>
              <a:defRPr/>
            </a:pPr>
            <a:fld id="{48B41026-D0C5-426A-931A-1CEF23EADE31}" type="slidenum">
              <a:rPr lang="zh-TW" altLang="en-US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folHlink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folHlink"/>
          </a:solidFill>
          <a:latin typeface="Arial Narrow" panose="020B0606020202030204" pitchFamily="34" charset="0"/>
          <a:ea typeface="新細明體" panose="02020500000000000000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folHlink"/>
          </a:solidFill>
          <a:latin typeface="Arial Narrow" panose="020B0606020202030204" pitchFamily="34" charset="0"/>
          <a:ea typeface="新細明體" panose="02020500000000000000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folHlink"/>
          </a:solidFill>
          <a:latin typeface="Arial Narrow" panose="020B0606020202030204" pitchFamily="34" charset="0"/>
          <a:ea typeface="新細明體" panose="02020500000000000000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folHlink"/>
          </a:solidFill>
          <a:latin typeface="Arial Narrow" panose="020B0606020202030204" pitchFamily="34" charset="0"/>
          <a:ea typeface="新細明體" panose="02020500000000000000" charset="-120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4400">
          <a:solidFill>
            <a:schemeClr val="folHlink"/>
          </a:solidFill>
          <a:latin typeface="Arial Narrow" panose="020B0606020202030204" pitchFamily="34" charset="0"/>
          <a:ea typeface="新細明體" panose="02020500000000000000" charset="-120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4400">
          <a:solidFill>
            <a:schemeClr val="folHlink"/>
          </a:solidFill>
          <a:latin typeface="Arial Narrow" panose="020B0606020202030204" pitchFamily="34" charset="0"/>
          <a:ea typeface="新細明體" panose="02020500000000000000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4400">
          <a:solidFill>
            <a:schemeClr val="folHlink"/>
          </a:solidFill>
          <a:latin typeface="Arial Narrow" panose="020B0606020202030204" pitchFamily="34" charset="0"/>
          <a:ea typeface="新細明體" panose="02020500000000000000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4400">
          <a:solidFill>
            <a:schemeClr val="folHlink"/>
          </a:solidFill>
          <a:latin typeface="Arial Narrow" panose="020B0606020202030204" pitchFamily="34" charset="0"/>
          <a:ea typeface="新細明體" panose="02020500000000000000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1680" indent="-28448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59893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6130" indent="-22733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3330" indent="-22733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0530" indent="-22733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7730" indent="-22733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4930" indent="-22733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mailto:Chukuo.Chen@bsmi.gov.tw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hyperlink" Target="mailto:sh.chen@bsmi.gov.tw" TargetMode="External"/><Relationship Id="rId4" Type="http://schemas.openxmlformats.org/officeDocument/2006/relationships/hyperlink" Target="mailto:mg.lee@bsmi.gov.tw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127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3656856" y="6400800"/>
            <a:ext cx="2063750" cy="457200"/>
          </a:xfrm>
        </p:spPr>
        <p:txBody>
          <a:bodyPr/>
          <a:lstStyle/>
          <a:p>
            <a:pPr>
              <a:defRPr/>
            </a:pPr>
            <a:fld id="{C00FA1EE-0EEA-448F-A742-9D73E41E8EF9}" type="slidenum"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fld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173" name="Rectangle 1089"/>
          <p:cNvSpPr>
            <a:spLocks noChangeArrowheads="1"/>
          </p:cNvSpPr>
          <p:nvPr/>
        </p:nvSpPr>
        <p:spPr bwMode="auto">
          <a:xfrm>
            <a:off x="1219200" y="3429000"/>
            <a:ext cx="7842250" cy="74613"/>
          </a:xfrm>
          <a:prstGeom prst="rect">
            <a:avLst/>
          </a:prstGeom>
          <a:solidFill>
            <a:srgbClr val="339933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endParaRPr lang="zh-TW" altLang="en-US" b="0">
              <a:solidFill>
                <a:schemeClr val="tx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174" name="Text Box 1090"/>
          <p:cNvSpPr txBox="1">
            <a:spLocks noChangeArrowheads="1"/>
          </p:cNvSpPr>
          <p:nvPr/>
        </p:nvSpPr>
        <p:spPr bwMode="auto">
          <a:xfrm>
            <a:off x="1423988" y="3716338"/>
            <a:ext cx="7429500" cy="132342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1424" tIns="45712" rIns="91424" bIns="45712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3200" dirty="0">
                <a:solidFill>
                  <a:srgbClr val="0000FF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報告單位</a:t>
            </a:r>
            <a:r>
              <a:rPr lang="zh-TW" altLang="en-US" sz="3200" dirty="0" smtClean="0">
                <a:solidFill>
                  <a:srgbClr val="0000FF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：檢驗行政組</a:t>
            </a:r>
            <a:endParaRPr lang="zh-TW" altLang="en-US" sz="3200" dirty="0">
              <a:solidFill>
                <a:srgbClr val="0000FF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spcBef>
                <a:spcPct val="50000"/>
              </a:spcBef>
            </a:pPr>
            <a:r>
              <a:rPr lang="zh-TW" altLang="en-US" sz="3200" dirty="0" smtClean="0">
                <a:solidFill>
                  <a:srgbClr val="0000FF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en-US" altLang="zh-TW" sz="3200" dirty="0" smtClean="0">
                <a:solidFill>
                  <a:srgbClr val="0000FF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15</a:t>
            </a:r>
            <a:r>
              <a:rPr lang="zh-TW" altLang="en-US" sz="3200" dirty="0" smtClean="0">
                <a:solidFill>
                  <a:srgbClr val="0000FF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3200" dirty="0" smtClean="0">
                <a:solidFill>
                  <a:srgbClr val="0000FF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lang="zh-TW" altLang="en-US" sz="3200" dirty="0" smtClean="0">
                <a:solidFill>
                  <a:srgbClr val="0000FF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r>
              <a:rPr lang="en-US" altLang="zh-TW" sz="3200" dirty="0">
                <a:solidFill>
                  <a:srgbClr val="0000FF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lang="zh-TW" altLang="en-US" sz="3200" dirty="0" smtClean="0">
                <a:solidFill>
                  <a:srgbClr val="0000FF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日</a:t>
            </a:r>
            <a:endParaRPr lang="zh-TW" altLang="en-US" sz="3200" dirty="0">
              <a:solidFill>
                <a:srgbClr val="0000FF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177" name="Text Box 1088"/>
          <p:cNvSpPr txBox="1">
            <a:spLocks noChangeArrowheads="1"/>
          </p:cNvSpPr>
          <p:nvPr/>
        </p:nvSpPr>
        <p:spPr bwMode="auto">
          <a:xfrm>
            <a:off x="560512" y="1490024"/>
            <a:ext cx="8985250" cy="193897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1424" tIns="45712" rIns="91424" bIns="45712">
            <a:spAutoFit/>
          </a:bodyPr>
          <a:lstStyle/>
          <a:p>
            <a:pPr>
              <a:spcBef>
                <a:spcPts val="0"/>
              </a:spcBef>
            </a:pPr>
            <a:r>
              <a:rPr lang="zh-TW" altLang="en-US" sz="4000" dirty="0">
                <a:solidFill>
                  <a:srgbClr val="C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電動車輛傳導式直流</a:t>
            </a:r>
            <a:r>
              <a:rPr lang="en-US" altLang="zh-TW" sz="4000" dirty="0">
                <a:solidFill>
                  <a:srgbClr val="C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4000" dirty="0">
                <a:solidFill>
                  <a:srgbClr val="C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複合式充電設備</a:t>
            </a:r>
            <a:r>
              <a:rPr lang="en-US" altLang="zh-TW" sz="4000" dirty="0">
                <a:solidFill>
                  <a:srgbClr val="C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4000" dirty="0">
                <a:solidFill>
                  <a:srgbClr val="C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限檢驗容</a:t>
            </a:r>
            <a:r>
              <a:rPr lang="zh-TW" altLang="en-US" sz="4000" dirty="0" smtClean="0">
                <a:solidFill>
                  <a:srgbClr val="C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量超過</a:t>
            </a:r>
            <a:r>
              <a:rPr lang="en-US" altLang="zh-TW" sz="4000" dirty="0" smtClean="0">
                <a:solidFill>
                  <a:srgbClr val="C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30kW</a:t>
            </a:r>
            <a:r>
              <a:rPr lang="zh-TW" altLang="en-US" sz="4000" dirty="0" smtClean="0">
                <a:solidFill>
                  <a:srgbClr val="C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至</a:t>
            </a:r>
            <a:r>
              <a:rPr lang="en-US" altLang="zh-TW" sz="4000" dirty="0">
                <a:solidFill>
                  <a:srgbClr val="C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750kW</a:t>
            </a:r>
            <a:r>
              <a:rPr lang="zh-TW" altLang="en-US" sz="4000" dirty="0">
                <a:solidFill>
                  <a:srgbClr val="C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以下</a:t>
            </a:r>
            <a:r>
              <a:rPr lang="en-US" altLang="zh-TW" sz="4000" dirty="0">
                <a:solidFill>
                  <a:srgbClr val="C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4000" dirty="0">
                <a:solidFill>
                  <a:srgbClr val="C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納入應施檢驗說明會</a:t>
            </a:r>
            <a:endParaRPr lang="zh-TW" altLang="en-US" sz="4000" dirty="0" smtClean="0">
              <a:solidFill>
                <a:srgbClr val="C00000"/>
              </a:solidFill>
              <a:effectLst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投影片編號版面配置區 4"/>
          <p:cNvSpPr txBox="1">
            <a:spLocks noGrp="1"/>
          </p:cNvSpPr>
          <p:nvPr/>
        </p:nvSpPr>
        <p:spPr bwMode="auto">
          <a:xfrm>
            <a:off x="3395663" y="6400800"/>
            <a:ext cx="2063750" cy="457200"/>
          </a:xfrm>
          <a:prstGeom prst="rect">
            <a:avLst/>
          </a:prstGeom>
          <a:noFill/>
          <a:ln>
            <a:miter lim="800000"/>
          </a:ln>
        </p:spPr>
        <p:txBody>
          <a:bodyPr lIns="91424" tIns="45712" rIns="91424" bIns="45712"/>
          <a:lstStyle/>
          <a:p>
            <a:pPr algn="r">
              <a:defRPr/>
            </a:pPr>
            <a:fld id="{43BDECEF-A4CA-4209-A716-EF193067AC0B}" type="slidenum">
              <a:rPr kumimoji="0" lang="zh-TW" altLang="en-US" sz="1500" b="0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10</a:t>
            </a:fld>
            <a:endParaRPr kumimoji="0" lang="en-US" altLang="zh-TW" sz="1500" b="0" dirty="0">
              <a:solidFill>
                <a:schemeClr val="tx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398778" y="1081311"/>
            <a:ext cx="9306750" cy="4718878"/>
          </a:xfrm>
          <a:prstGeom prst="rect">
            <a:avLst/>
          </a:prstGeom>
          <a:solidFill>
            <a:srgbClr val="CCCCFF">
              <a:alpha val="50000"/>
            </a:srgbClr>
          </a:solidFill>
          <a:ln w="15875" algn="ctr">
            <a:noFill/>
            <a:miter lim="800000"/>
          </a:ln>
        </p:spPr>
        <p:txBody>
          <a:bodyPr anchor="ctr"/>
          <a:lstStyle/>
          <a:p>
            <a:pPr fontAlgn="auto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defRPr/>
            </a:pPr>
            <a:endParaRPr kumimoji="0" lang="zh-TW" altLang="en-US" sz="1800" b="0">
              <a:solidFill>
                <a:schemeClr val="lt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1380" name="Rectangle 2071"/>
          <p:cNvSpPr>
            <a:spLocks noChangeArrowheads="1"/>
          </p:cNvSpPr>
          <p:nvPr/>
        </p:nvSpPr>
        <p:spPr bwMode="auto">
          <a:xfrm>
            <a:off x="2717552" y="290757"/>
            <a:ext cx="4309161" cy="64631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91424" tIns="45712" rIns="91424" bIns="45712">
            <a:spAutoFit/>
          </a:bodyPr>
          <a:lstStyle/>
          <a:p>
            <a:pPr algn="l"/>
            <a:r>
              <a:rPr lang="zh-TW" altLang="en-US" sz="3600" dirty="0">
                <a:solidFill>
                  <a:srgbClr val="FF33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其他檢驗</a:t>
            </a:r>
            <a:r>
              <a:rPr lang="zh-TW" altLang="en-US" sz="3600" dirty="0" smtClean="0">
                <a:solidFill>
                  <a:srgbClr val="FF33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規定</a:t>
            </a:r>
            <a:r>
              <a:rPr lang="en-US" altLang="zh-TW" sz="3600" dirty="0" smtClean="0">
                <a:solidFill>
                  <a:srgbClr val="FF33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(3/10)</a:t>
            </a:r>
            <a:endParaRPr lang="en-US" altLang="zh-TW" sz="3600" dirty="0">
              <a:solidFill>
                <a:srgbClr val="FF3300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398778" y="1052736"/>
            <a:ext cx="9234742" cy="47474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3855" indent="-363855" algn="just">
              <a:lnSpc>
                <a:spcPct val="125000"/>
              </a:lnSpc>
            </a:pPr>
            <a:r>
              <a:rPr lang="zh-TW" altLang="en-US" sz="2200" dirty="0" smtClean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四、表</a:t>
            </a:r>
            <a:r>
              <a:rPr lang="zh-TW" altLang="en-US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列商品所含</a:t>
            </a:r>
            <a:r>
              <a:rPr lang="zh-TW" altLang="en-US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槍頭及纜線</a:t>
            </a:r>
            <a:r>
              <a:rPr lang="zh-TW" altLang="en-US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應符合</a:t>
            </a:r>
            <a:r>
              <a:rPr lang="zh-TW" altLang="en-US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TW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lang="zh-TW" altLang="en-US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至</a:t>
            </a:r>
            <a:r>
              <a:rPr lang="en-US" altLang="zh-TW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7</a:t>
            </a:r>
            <a:r>
              <a:rPr lang="zh-TW" altLang="en-US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項檢驗標準</a:t>
            </a:r>
            <a:r>
              <a:rPr lang="zh-TW" altLang="en-US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，得檢附</a:t>
            </a:r>
            <a:r>
              <a:rPr lang="zh-TW" altLang="en-US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自願性產品驗證證書</a:t>
            </a:r>
            <a:r>
              <a:rPr lang="zh-TW" altLang="en-US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</a:p>
          <a:p>
            <a:pPr marL="363855" indent="-363855" algn="just">
              <a:lnSpc>
                <a:spcPct val="125000"/>
              </a:lnSpc>
            </a:pPr>
            <a:r>
              <a:rPr lang="zh-TW" altLang="en-US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五</a:t>
            </a:r>
            <a:r>
              <a:rPr lang="zh-TW" altLang="en-US" sz="2200" dirty="0" smtClean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、表</a:t>
            </a:r>
            <a:r>
              <a:rPr lang="zh-TW" altLang="en-US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列商品</a:t>
            </a:r>
            <a:r>
              <a:rPr lang="zh-TW" altLang="en-US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型式試驗</a:t>
            </a:r>
            <a:r>
              <a:rPr lang="zh-TW" altLang="en-US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受理地點：</a:t>
            </a:r>
            <a:r>
              <a:rPr lang="zh-TW" altLang="en-US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本局認可之指定試驗室</a:t>
            </a:r>
            <a:r>
              <a:rPr lang="zh-TW" altLang="en-US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</a:p>
          <a:p>
            <a:pPr marL="363855" indent="-363855" algn="just">
              <a:lnSpc>
                <a:spcPct val="125000"/>
              </a:lnSpc>
            </a:pPr>
            <a:r>
              <a:rPr lang="zh-TW" altLang="en-US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六</a:t>
            </a:r>
            <a:r>
              <a:rPr lang="zh-TW" altLang="en-US" sz="2200" dirty="0" smtClean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、表</a:t>
            </a:r>
            <a:r>
              <a:rPr lang="zh-TW" altLang="en-US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列商品</a:t>
            </a:r>
            <a:r>
              <a:rPr lang="zh-TW" altLang="en-US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型式認可</a:t>
            </a:r>
            <a:r>
              <a:rPr lang="en-US" altLang="zh-TW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驗證登錄</a:t>
            </a:r>
            <a:r>
              <a:rPr lang="zh-TW" altLang="en-US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受理地點：</a:t>
            </a:r>
            <a:r>
              <a:rPr lang="zh-TW" altLang="en-US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本局或所屬分局</a:t>
            </a:r>
            <a:r>
              <a:rPr lang="zh-TW" altLang="en-US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</a:p>
          <a:p>
            <a:pPr marL="363855" indent="-363855" algn="just">
              <a:lnSpc>
                <a:spcPct val="125000"/>
              </a:lnSpc>
            </a:pPr>
            <a:r>
              <a:rPr lang="zh-TW" altLang="en-US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七</a:t>
            </a:r>
            <a:r>
              <a:rPr lang="zh-TW" altLang="en-US" sz="2200" dirty="0" smtClean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、表</a:t>
            </a:r>
            <a:r>
              <a:rPr lang="zh-TW" altLang="en-US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列商品</a:t>
            </a:r>
            <a:r>
              <a:rPr lang="zh-TW" altLang="en-US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工廠檢查</a:t>
            </a:r>
            <a:r>
              <a:rPr lang="zh-TW" altLang="en-US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受理地點：</a:t>
            </a:r>
            <a:r>
              <a:rPr lang="zh-TW" altLang="en-US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本局或所屬分局</a:t>
            </a:r>
            <a:r>
              <a:rPr lang="zh-TW" altLang="en-US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en-US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本局認可之工廠檢查機構</a:t>
            </a:r>
            <a:r>
              <a:rPr lang="zh-TW" altLang="en-US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</a:p>
          <a:p>
            <a:pPr marL="363855" indent="-363855" algn="just">
              <a:lnSpc>
                <a:spcPct val="125000"/>
              </a:lnSpc>
            </a:pPr>
            <a:r>
              <a:rPr lang="zh-TW" altLang="en-US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八</a:t>
            </a:r>
            <a:r>
              <a:rPr lang="zh-TW" altLang="en-US" sz="2200" dirty="0" smtClean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en-US" sz="2200" dirty="0" smtClean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逐</a:t>
            </a:r>
            <a:r>
              <a:rPr lang="zh-TW" altLang="en-US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批檢驗</a:t>
            </a:r>
            <a:r>
              <a:rPr lang="zh-TW" altLang="en-US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受理地點如下</a:t>
            </a:r>
            <a:r>
              <a:rPr lang="en-US" altLang="zh-TW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</a:p>
          <a:p>
            <a:pPr marL="363855" indent="-363855" algn="just">
              <a:lnSpc>
                <a:spcPct val="125000"/>
              </a:lnSpc>
            </a:pPr>
            <a:r>
              <a:rPr lang="zh-TW" altLang="en-US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（一）</a:t>
            </a:r>
            <a:r>
              <a:rPr lang="zh-TW" altLang="en-US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國內產製者或委託產製者</a:t>
            </a:r>
            <a:r>
              <a:rPr lang="en-US" altLang="zh-TW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依生產地之轄區別向本局或本局所屬分局報驗，必要時，得跨轄區報驗。</a:t>
            </a:r>
          </a:p>
          <a:p>
            <a:pPr marL="363855" indent="-363855" algn="just">
              <a:lnSpc>
                <a:spcPct val="125000"/>
              </a:lnSpc>
            </a:pPr>
            <a:r>
              <a:rPr lang="zh-TW" altLang="en-US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（二）</a:t>
            </a:r>
            <a:r>
              <a:rPr lang="zh-TW" altLang="en-US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輸入或委託輸入者</a:t>
            </a:r>
            <a:r>
              <a:rPr lang="en-US" altLang="zh-TW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依輸入商品到達港埠之轄區別向本局或本局所屬分局報驗，必要時，得跨轄區報驗。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B0ABE87-5069-420D-AA51-97B0636ACC82}" type="slidenum">
              <a:rPr lang="zh-TW" altLang="en-US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10</a:t>
            </a:fld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>
            <a:spLocks noChangeArrowheads="1"/>
          </p:cNvSpPr>
          <p:nvPr/>
        </p:nvSpPr>
        <p:spPr bwMode="auto">
          <a:xfrm>
            <a:off x="371792" y="1124744"/>
            <a:ext cx="9378756" cy="5632450"/>
          </a:xfrm>
          <a:prstGeom prst="rect">
            <a:avLst/>
          </a:prstGeom>
          <a:solidFill>
            <a:srgbClr val="CCCCFF">
              <a:alpha val="50000"/>
            </a:srgbClr>
          </a:solidFill>
          <a:ln w="15875" algn="ctr">
            <a:noFill/>
            <a:miter lim="800000"/>
          </a:ln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9CDCDA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B0ABE87-5069-420D-AA51-97B0636ACC82}" type="slidenum">
              <a:rPr kumimoji="0" lang="zh-TW" altLang="en-US" sz="1500" b="0" i="0" u="none" strike="noStrike" kern="1200" cap="none" spc="0" normalizeH="0" baseline="0" noProof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altLang="zh-TW" sz="15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71792" y="1171557"/>
            <a:ext cx="9261728" cy="5748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3855" marR="0" lvl="0" indent="-363855" algn="just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九、商</a:t>
            </a:r>
            <a:r>
              <a:rPr kumimoji="1" lang="zh-TW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品驗證登錄或型式認可審查期間為</a:t>
            </a:r>
            <a:r>
              <a:rPr kumimoji="1" lang="en-US" altLang="zh-TW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14</a:t>
            </a:r>
            <a:r>
              <a:rPr kumimoji="1" lang="zh-TW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個工作天</a:t>
            </a:r>
            <a:r>
              <a:rPr kumimoji="1" lang="zh-TW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，等待補送資料或樣品之時間不計；另</a:t>
            </a:r>
            <a:r>
              <a:rPr kumimoji="1" lang="zh-TW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抽測樣品</a:t>
            </a:r>
            <a:r>
              <a:rPr kumimoji="1" lang="zh-TW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者，於樣品及測試週邊設備送達後</a:t>
            </a:r>
            <a:r>
              <a:rPr kumimoji="1" lang="zh-TW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加計</a:t>
            </a:r>
            <a:r>
              <a:rPr kumimoji="1" lang="en-US" altLang="zh-TW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7</a:t>
            </a:r>
            <a:r>
              <a:rPr kumimoji="1" lang="zh-TW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個工作天</a:t>
            </a:r>
            <a:r>
              <a:rPr kumimoji="1" lang="zh-TW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</a:p>
          <a:p>
            <a:pPr marL="363855" marR="0" lvl="0" indent="-363855" algn="just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十</a:t>
            </a:r>
            <a:r>
              <a:rPr kumimoji="1" lang="zh-TW" altLang="en-US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、型</a:t>
            </a:r>
            <a:r>
              <a:rPr kumimoji="1" lang="zh-TW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式試驗應檢附之技術文件依據</a:t>
            </a:r>
            <a:r>
              <a:rPr kumimoji="1" lang="zh-TW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「電機電子類商品型式認可作業要點」</a:t>
            </a:r>
            <a:r>
              <a:rPr kumimoji="1" lang="zh-TW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規定辦理。</a:t>
            </a:r>
          </a:p>
          <a:p>
            <a:pPr marL="363855" marR="0" lvl="0" indent="-363855" algn="just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十一、表列商品</a:t>
            </a:r>
            <a:r>
              <a:rPr kumimoji="1" lang="zh-TW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型式試驗費用</a:t>
            </a:r>
            <a:r>
              <a:rPr kumimoji="1" lang="zh-TW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：依</a:t>
            </a:r>
            <a:r>
              <a:rPr kumimoji="1" lang="zh-TW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試驗室收費規定</a:t>
            </a:r>
            <a:r>
              <a:rPr kumimoji="1" lang="zh-TW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收取。</a:t>
            </a:r>
          </a:p>
          <a:p>
            <a:pPr marL="363855" marR="0" lvl="0" indent="-363855" algn="just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十二、表列商品辦理</a:t>
            </a:r>
            <a:r>
              <a:rPr kumimoji="1" lang="zh-TW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驗證登錄及型式認可逐批檢驗相關費用</a:t>
            </a:r>
            <a:r>
              <a:rPr kumimoji="1" lang="zh-TW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，依</a:t>
            </a:r>
            <a:r>
              <a:rPr kumimoji="1" lang="zh-TW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「商品檢驗規費收費辦法」</a:t>
            </a:r>
            <a:r>
              <a:rPr kumimoji="1" lang="zh-TW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相關規定計收。</a:t>
            </a:r>
          </a:p>
          <a:p>
            <a:pPr marL="363855" marR="0" lvl="0" indent="-363855" algn="just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十三、表列商品應依檢驗標準</a:t>
            </a:r>
            <a:r>
              <a:rPr kumimoji="1" lang="en-US" altLang="zh-TW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CNS 15663</a:t>
            </a:r>
            <a:r>
              <a:rPr kumimoji="1" lang="zh-TW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（</a:t>
            </a:r>
            <a:r>
              <a:rPr kumimoji="1" lang="en-US" altLang="zh-TW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102</a:t>
            </a:r>
            <a:r>
              <a:rPr kumimoji="1" lang="zh-TW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年版）第</a:t>
            </a:r>
            <a:r>
              <a:rPr kumimoji="1" lang="en-US" altLang="zh-TW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kumimoji="1" lang="zh-TW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節「含有標示」規定</a:t>
            </a:r>
            <a:r>
              <a:rPr kumimoji="1" lang="zh-TW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，將限用物質含有情況（依表</a:t>
            </a:r>
            <a:r>
              <a:rPr kumimoji="1" lang="en-US" altLang="zh-TW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kumimoji="1" lang="zh-TW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、表</a:t>
            </a:r>
            <a:r>
              <a:rPr kumimoji="1" lang="en-US" altLang="zh-TW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kumimoji="1" lang="zh-TW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格式）標示於表列商品之</a:t>
            </a:r>
            <a:r>
              <a:rPr kumimoji="1" lang="zh-TW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本體、包裝、標貼或說明書</a:t>
            </a:r>
            <a:r>
              <a:rPr kumimoji="1" lang="zh-TW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。但以</a:t>
            </a:r>
            <a:r>
              <a:rPr kumimoji="1" lang="zh-TW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網頁</a:t>
            </a:r>
            <a:r>
              <a:rPr kumimoji="1" lang="zh-TW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方式提供（揭露）限用物質含有情況者，應將</a:t>
            </a:r>
            <a:r>
              <a:rPr kumimoji="1" lang="zh-TW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網址明確記載於本體、包裝、標貼或說明書</a:t>
            </a:r>
            <a:r>
              <a:rPr kumimoji="1" lang="zh-TW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。其標示之位置不適用</a:t>
            </a:r>
            <a:r>
              <a:rPr kumimoji="1" lang="en-US" altLang="zh-TW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CNS 15663</a:t>
            </a:r>
            <a:r>
              <a:rPr kumimoji="1" lang="zh-TW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kumimoji="1" lang="en-US" altLang="zh-TW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5.3</a:t>
            </a:r>
            <a:r>
              <a:rPr kumimoji="1" lang="zh-TW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節之規定。</a:t>
            </a:r>
          </a:p>
          <a:p>
            <a:pPr marL="363855" marR="0" lvl="0" indent="-363855" algn="just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Rectangle 2071"/>
          <p:cNvSpPr>
            <a:spLocks noChangeArrowheads="1"/>
          </p:cNvSpPr>
          <p:nvPr/>
        </p:nvSpPr>
        <p:spPr bwMode="auto">
          <a:xfrm>
            <a:off x="3080792" y="304108"/>
            <a:ext cx="4309161" cy="64631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91424" tIns="45712" rIns="91424" bIns="45712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其他檢驗</a:t>
            </a:r>
            <a:r>
              <a:rPr kumimoji="1" lang="zh-TW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規定</a:t>
            </a:r>
            <a:r>
              <a:rPr kumimoji="1" lang="en-US" altLang="zh-TW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(4/10)</a:t>
            </a:r>
            <a:endParaRPr kumimoji="1" lang="en-US" altLang="zh-TW" sz="3600" b="1" i="0" u="none" strike="noStrike" kern="1200" cap="none" spc="0" normalizeH="0" baseline="0" noProof="0" dirty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226880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2"/>
          <p:cNvSpPr>
            <a:spLocks noGrp="1"/>
          </p:cNvSpPr>
          <p:nvPr>
            <p:ph idx="4294967295"/>
          </p:nvPr>
        </p:nvSpPr>
        <p:spPr>
          <a:xfrm>
            <a:off x="404308" y="1206352"/>
            <a:ext cx="9289032" cy="540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73600" indent="-273600" algn="just">
              <a:buClr>
                <a:srgbClr val="548235"/>
              </a:buClr>
              <a:buFont typeface="Wingdings" pitchFamily="2" charset="2"/>
              <a:buChar char=""/>
            </a:pPr>
            <a:r>
              <a:rPr lang="zh-TW" altLang="en-US" sz="2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依據</a:t>
            </a:r>
            <a:r>
              <a:rPr lang="zh-TW" altLang="en-US" sz="22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最新「</a:t>
            </a:r>
            <a:r>
              <a:rPr lang="zh-TW" altLang="en-US" sz="22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電機電子類商品型式認可作業要點」</a:t>
            </a:r>
            <a:r>
              <a:rPr lang="zh-TW" altLang="en-US" sz="2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TW" sz="2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sz="2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點，自</a:t>
            </a:r>
            <a:r>
              <a:rPr lang="en-US" altLang="zh-TW" sz="2200" b="1" u="sng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117</a:t>
            </a:r>
            <a:r>
              <a:rPr lang="zh-TW" altLang="en-US" sz="2200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2200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2200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r>
              <a:rPr lang="en-US" altLang="zh-TW" sz="2200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2200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日</a:t>
            </a:r>
            <a:r>
              <a:rPr lang="zh-TW" altLang="en-US" sz="2200" b="1" u="sng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起</a:t>
            </a:r>
            <a:r>
              <a:rPr lang="zh-TW" altLang="en-US" sz="2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，業者辦理</a:t>
            </a:r>
            <a:r>
              <a:rPr lang="zh-TW" altLang="en-US" sz="2200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新申請</a:t>
            </a:r>
            <a:r>
              <a:rPr lang="zh-TW" altLang="en-US" sz="2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或</a:t>
            </a:r>
            <a:r>
              <a:rPr lang="zh-TW" altLang="en-US" sz="2200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延展</a:t>
            </a:r>
            <a:r>
              <a:rPr lang="zh-TW" altLang="en-US" sz="2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商品證書時，始應</a:t>
            </a:r>
            <a:r>
              <a:rPr lang="zh-TW" altLang="en-US" sz="2200" b="1" u="sng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檢附</a:t>
            </a:r>
            <a:r>
              <a:rPr lang="zh-TW" altLang="en-US" sz="2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或</a:t>
            </a:r>
            <a:r>
              <a:rPr lang="zh-TW" altLang="en-US" sz="2200" b="1" u="sng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補</a:t>
            </a:r>
            <a:r>
              <a:rPr lang="zh-TW" altLang="en-US" sz="2200" b="1" u="sng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足以下文件</a:t>
            </a:r>
            <a:endParaRPr lang="en-US" altLang="zh-TW" sz="2200" b="1" u="sng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73600" indent="-273600" algn="just">
              <a:buClr>
                <a:srgbClr val="548235"/>
              </a:buClr>
              <a:buFont typeface="Wingdings" pitchFamily="2" charset="2"/>
              <a:buChar char=""/>
            </a:pPr>
            <a:endParaRPr lang="en-US" altLang="zh-TW" sz="2200" b="1" u="sng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73600" indent="-273600" algn="just">
              <a:buClr>
                <a:srgbClr val="548235"/>
              </a:buClr>
              <a:buFont typeface="Wingdings" pitchFamily="2" charset="2"/>
              <a:buChar char=""/>
            </a:pPr>
            <a:endParaRPr lang="en-US" altLang="zh-TW" sz="2200" b="1" u="sng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73600" indent="-273600" algn="just">
              <a:buClr>
                <a:srgbClr val="548235"/>
              </a:buClr>
              <a:buFont typeface="Wingdings" pitchFamily="2" charset="2"/>
              <a:buChar char=""/>
            </a:pPr>
            <a:endParaRPr lang="en-US" altLang="zh-TW" sz="2200" b="1" u="sng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73600" indent="-273600" algn="just">
              <a:buClr>
                <a:srgbClr val="548235"/>
              </a:buClr>
              <a:buFont typeface="Wingdings" pitchFamily="2" charset="2"/>
              <a:buChar char=""/>
            </a:pPr>
            <a:endParaRPr lang="en-US" altLang="zh-TW" sz="2200" b="1" u="sng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73600" indent="-273600" algn="just">
              <a:buClr>
                <a:srgbClr val="548235"/>
              </a:buClr>
              <a:buFont typeface="Wingdings" pitchFamily="2" charset="2"/>
              <a:buChar char=""/>
            </a:pPr>
            <a:endParaRPr lang="en-US" altLang="zh-TW" sz="2200" b="1" u="sng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73600" indent="-273600" algn="just">
              <a:buClr>
                <a:srgbClr val="548235"/>
              </a:buClr>
              <a:buFont typeface="Wingdings" pitchFamily="2" charset="2"/>
              <a:buChar char=""/>
            </a:pPr>
            <a:endParaRPr lang="en-US" altLang="zh-TW" sz="2200" b="1" u="sng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73600" indent="-273600" algn="just">
              <a:buClr>
                <a:srgbClr val="548235"/>
              </a:buClr>
              <a:buFont typeface="Wingdings" pitchFamily="2" charset="2"/>
              <a:buChar char=""/>
            </a:pPr>
            <a:endParaRPr lang="en-US" altLang="zh-TW" sz="2200" b="1" u="sng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73600" indent="-273600" algn="just">
              <a:buClr>
                <a:srgbClr val="548235"/>
              </a:buClr>
              <a:buFont typeface="Wingdings" pitchFamily="2" charset="2"/>
              <a:buChar char=""/>
            </a:pPr>
            <a:endParaRPr lang="en-US" altLang="zh-TW" sz="2200" b="1" u="sng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73600" indent="-273600" algn="just">
              <a:buClr>
                <a:srgbClr val="548235"/>
              </a:buClr>
              <a:buFont typeface="Wingdings" pitchFamily="2" charset="2"/>
              <a:buChar char=""/>
            </a:pPr>
            <a:endParaRPr lang="en-US" altLang="zh-TW" sz="2200" b="1" u="sng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437700" y="233823"/>
            <a:ext cx="9085277" cy="668473"/>
          </a:xfrm>
        </p:spPr>
        <p:txBody>
          <a:bodyPr anchor="ctr">
            <a:normAutofit/>
          </a:bodyPr>
          <a:lstStyle/>
          <a:p>
            <a:pPr algn="ctr"/>
            <a:r>
              <a:rPr lang="zh-TW" altLang="en-US" sz="3200" dirty="0" smtClean="0">
                <a:solidFill>
                  <a:srgbClr val="FF0000"/>
                </a:solidFill>
              </a:rPr>
              <a:t>資</a:t>
            </a:r>
            <a:r>
              <a:rPr lang="zh-TW" altLang="en-US" sz="3200" dirty="0">
                <a:solidFill>
                  <a:srgbClr val="FF0000"/>
                </a:solidFill>
              </a:rPr>
              <a:t>訊安全規範相關技術文</a:t>
            </a:r>
            <a:r>
              <a:rPr lang="zh-TW" altLang="en-US" sz="3200" dirty="0" smtClean="0">
                <a:solidFill>
                  <a:srgbClr val="FF0000"/>
                </a:solidFill>
              </a:rPr>
              <a:t>件要求</a:t>
            </a:r>
            <a:endParaRPr lang="zh-TW" altLang="zh-TW" sz="3200" dirty="0">
              <a:solidFill>
                <a:srgbClr val="FF0000"/>
              </a:solidFill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808F4E-1CBA-4908-BBD2-0D622EEA86DD}" type="slidenum">
              <a:rPr lang="zh-TW" altLang="en-US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pPr/>
              <a:t>12</a:t>
            </a:fld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7661474"/>
              </p:ext>
            </p:extLst>
          </p:nvPr>
        </p:nvGraphicFramePr>
        <p:xfrm>
          <a:off x="505240" y="1988840"/>
          <a:ext cx="9188100" cy="451104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9188100">
                  <a:extLst>
                    <a:ext uri="{9D8B030D-6E8A-4147-A177-3AD203B41FA5}">
                      <a16:colId xmlns:a16="http://schemas.microsoft.com/office/drawing/2014/main" val="3066066822"/>
                    </a:ext>
                  </a:extLst>
                </a:gridCol>
              </a:tblGrid>
              <a:tr h="348517">
                <a:tc>
                  <a:txBody>
                    <a:bodyPr/>
                    <a:lstStyle/>
                    <a:p>
                      <a:pPr algn="ctr" hangingPunct="0"/>
                      <a:r>
                        <a:rPr lang="zh-TW" altLang="en-US" sz="22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資訊安全規範相關技術文件</a:t>
                      </a:r>
                      <a:endParaRPr lang="zh-TW" altLang="en-US" sz="2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396561"/>
                  </a:ext>
                </a:extLst>
              </a:tr>
              <a:tr h="1757219">
                <a:tc>
                  <a:txBody>
                    <a:bodyPr/>
                    <a:lstStyle/>
                    <a:p>
                      <a:pPr marL="342900" indent="-342900" algn="just" hangingPunct="0">
                        <a:spcBef>
                          <a:spcPts val="240"/>
                        </a:spcBef>
                        <a:spcAft>
                          <a:spcPts val="240"/>
                        </a:spcAft>
                        <a:buFont typeface="Wingdings" panose="05000000000000000000" pitchFamily="2" charset="2"/>
                        <a:buAutoNum type="arabicPeriod"/>
                      </a:pPr>
                      <a:r>
                        <a:rPr lang="zh-TW" altLang="en-US" sz="2200" b="1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中文使用手冊及規格。（與電氣安規應檢附文件相同）</a:t>
                      </a:r>
                      <a:endParaRPr lang="en-US" altLang="zh-TW" sz="2200" b="1" kern="1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marL="342900" indent="-342900" algn="just" hangingPunct="0">
                        <a:spcBef>
                          <a:spcPts val="240"/>
                        </a:spcBef>
                        <a:spcAft>
                          <a:spcPts val="240"/>
                        </a:spcAft>
                        <a:buFont typeface="Wingdings" panose="05000000000000000000" pitchFamily="2" charset="2"/>
                        <a:buAutoNum type="arabicPeriod"/>
                      </a:pPr>
                      <a:r>
                        <a:rPr lang="en-US" altLang="zh-TW" sz="2200" b="1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4×6</a:t>
                      </a:r>
                      <a:r>
                        <a:rPr lang="zh-TW" altLang="en-US" sz="2200" b="1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吋以上彩色照片，含外觀及內部結構。必要時，得以商品型錄代替外觀彩色照片。（與電氣安規應檢附文件相同）</a:t>
                      </a:r>
                      <a:endParaRPr lang="en-US" altLang="zh-TW" sz="2200" b="1" kern="1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marL="342900" indent="-342900" algn="just" hangingPunct="0">
                        <a:spcBef>
                          <a:spcPts val="240"/>
                        </a:spcBef>
                        <a:spcAft>
                          <a:spcPts val="240"/>
                        </a:spcAft>
                        <a:buFont typeface="Wingdings" panose="05000000000000000000" pitchFamily="2" charset="2"/>
                        <a:buAutoNum type="arabicPeriod"/>
                      </a:pPr>
                      <a:r>
                        <a:rPr lang="zh-TW" altLang="en-US" sz="2200" b="1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資訊安全相關</a:t>
                      </a:r>
                      <a:r>
                        <a:rPr lang="zh-TW" altLang="en-US" sz="2200" b="1" u="sng" kern="1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軟體及硬體</a:t>
                      </a:r>
                      <a:r>
                        <a:rPr lang="zh-TW" altLang="en-US" sz="2200" b="1" kern="100" dirty="0" smtClean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重要零組件</a:t>
                      </a:r>
                      <a:r>
                        <a:rPr lang="zh-TW" altLang="en-US" sz="2200" b="1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（如主動晶片、通訊晶片、通訊模組等）</a:t>
                      </a:r>
                      <a:r>
                        <a:rPr lang="zh-TW" altLang="en-US" sz="2200" b="1" u="sng" kern="1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驗證證明書</a:t>
                      </a:r>
                      <a:r>
                        <a:rPr lang="zh-TW" altLang="en-US" sz="2200" b="1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或</a:t>
                      </a:r>
                      <a:r>
                        <a:rPr lang="zh-TW" altLang="en-US" sz="2200" b="1" u="sng" kern="1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出廠報告</a:t>
                      </a:r>
                      <a:r>
                        <a:rPr lang="zh-TW" altLang="en-US" sz="2200" b="1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或</a:t>
                      </a:r>
                      <a:r>
                        <a:rPr lang="zh-TW" altLang="en-US" sz="2200" b="1" u="sng" kern="1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規格書</a:t>
                      </a:r>
                      <a:r>
                        <a:rPr lang="zh-TW" altLang="en-US" sz="2200" b="1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。</a:t>
                      </a:r>
                      <a:endParaRPr lang="en-US" altLang="zh-TW" sz="2200" b="1" kern="1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marL="342900" indent="-342900" algn="just" hangingPunct="0">
                        <a:spcBef>
                          <a:spcPts val="240"/>
                        </a:spcBef>
                        <a:spcAft>
                          <a:spcPts val="240"/>
                        </a:spcAft>
                        <a:buFont typeface="Wingdings" panose="05000000000000000000" pitchFamily="2" charset="2"/>
                        <a:buAutoNum type="arabicPeriod"/>
                      </a:pPr>
                      <a:r>
                        <a:rPr lang="zh-TW" altLang="en-US" sz="2200" b="1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與資訊安全相關</a:t>
                      </a:r>
                      <a:r>
                        <a:rPr lang="zh-TW" altLang="en-US" sz="2200" b="1" u="sng" kern="1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硬體結構</a:t>
                      </a:r>
                      <a:r>
                        <a:rPr lang="zh-TW" altLang="en-US" sz="2200" b="1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（含主動晶片、通訊晶片、通訊模組）</a:t>
                      </a:r>
                      <a:r>
                        <a:rPr lang="zh-TW" altLang="en-US" sz="2200" b="1" u="sng" kern="1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功能方塊圖</a:t>
                      </a:r>
                      <a:r>
                        <a:rPr lang="zh-TW" altLang="en-US" sz="2200" b="1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及</a:t>
                      </a:r>
                      <a:r>
                        <a:rPr lang="zh-TW" altLang="en-US" sz="2200" b="1" u="sng" kern="1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軟體程式功能方塊圖</a:t>
                      </a:r>
                      <a:r>
                        <a:rPr lang="zh-TW" altLang="en-US" sz="2200" b="1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或</a:t>
                      </a:r>
                      <a:r>
                        <a:rPr lang="zh-TW" altLang="en-US" sz="2200" b="1" u="sng" kern="1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階層圖</a:t>
                      </a:r>
                      <a:r>
                        <a:rPr lang="zh-TW" altLang="en-US" sz="2200" b="1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。</a:t>
                      </a:r>
                      <a:endParaRPr lang="en-US" altLang="zh-TW" sz="2200" b="1" kern="1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marL="342900" indent="-342900" algn="just" hangingPunct="0">
                        <a:spcBef>
                          <a:spcPts val="240"/>
                        </a:spcBef>
                        <a:spcAft>
                          <a:spcPts val="240"/>
                        </a:spcAft>
                        <a:buFont typeface="Wingdings" panose="05000000000000000000" pitchFamily="2" charset="2"/>
                        <a:buAutoNum type="arabicPeriod"/>
                      </a:pPr>
                      <a:r>
                        <a:rPr lang="zh-TW" altLang="en-US" sz="2200" b="1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與資訊安全、資通訊相關之</a:t>
                      </a:r>
                      <a:r>
                        <a:rPr lang="zh-TW" altLang="en-US" sz="2200" b="1" u="sng" kern="1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軟體物料清單（</a:t>
                      </a:r>
                      <a:r>
                        <a:rPr lang="en-US" altLang="zh-TW" sz="2200" b="1" u="sng" kern="1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SBOM</a:t>
                      </a:r>
                      <a:r>
                        <a:rPr lang="zh-TW" altLang="en-US" sz="2200" b="1" u="sng" kern="1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）</a:t>
                      </a:r>
                      <a:r>
                        <a:rPr lang="zh-TW" altLang="en-US" sz="2200" b="1" kern="100" dirty="0" smtClean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及</a:t>
                      </a:r>
                      <a:r>
                        <a:rPr lang="zh-TW" altLang="en-US" sz="2200" b="1" u="sng" kern="1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硬體重要零組件</a:t>
                      </a:r>
                      <a:r>
                        <a:rPr lang="zh-TW" altLang="en-US" sz="2200" b="1" kern="100" dirty="0" smtClean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或材料組成規格</a:t>
                      </a:r>
                      <a:r>
                        <a:rPr lang="zh-TW" altLang="en-US" sz="2200" b="1" u="sng" kern="1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一覽表</a:t>
                      </a:r>
                      <a:r>
                        <a:rPr lang="zh-TW" altLang="en-US" sz="2200" b="1" kern="100" dirty="0" smtClean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。</a:t>
                      </a:r>
                      <a:endParaRPr lang="en-US" altLang="zh-TW" sz="2200" b="1" kern="100" dirty="0" smtClean="0">
                        <a:solidFill>
                          <a:srgbClr val="FF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marL="342900" indent="-342900" algn="just" hangingPunct="0">
                        <a:spcBef>
                          <a:spcPts val="240"/>
                        </a:spcBef>
                        <a:spcAft>
                          <a:spcPts val="240"/>
                        </a:spcAft>
                        <a:buFont typeface="Wingdings" panose="05000000000000000000" pitchFamily="2" charset="2"/>
                        <a:buAutoNum type="arabicPeriod"/>
                      </a:pPr>
                      <a:r>
                        <a:rPr lang="zh-TW" altLang="en-US" sz="2200" b="1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資訊安全</a:t>
                      </a:r>
                      <a:r>
                        <a:rPr lang="zh-TW" altLang="en-US" sz="2200" b="1" u="sng" kern="1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自我檢查表</a:t>
                      </a:r>
                      <a:r>
                        <a:rPr lang="zh-TW" altLang="en-US" sz="2200" b="1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。</a:t>
                      </a:r>
                      <a:endParaRPr lang="en-US" altLang="zh-TW" sz="2200" b="1" kern="1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marL="342900" indent="-342900" algn="just" hangingPunct="0">
                        <a:spcBef>
                          <a:spcPts val="240"/>
                        </a:spcBef>
                        <a:spcAft>
                          <a:spcPts val="240"/>
                        </a:spcAft>
                        <a:buFont typeface="Wingdings" panose="05000000000000000000" pitchFamily="2" charset="2"/>
                        <a:buAutoNum type="arabicPeriod"/>
                      </a:pPr>
                      <a:r>
                        <a:rPr lang="zh-TW" altLang="en-US" sz="2200" b="1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其他應檢驗需要，經本局指定者。</a:t>
                      </a:r>
                      <a:endParaRPr lang="zh-TW" alt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97324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8263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>
            <a:spLocks noChangeArrowheads="1"/>
          </p:cNvSpPr>
          <p:nvPr/>
        </p:nvSpPr>
        <p:spPr bwMode="auto">
          <a:xfrm>
            <a:off x="398780" y="1081405"/>
            <a:ext cx="9268460" cy="4717608"/>
          </a:xfrm>
          <a:prstGeom prst="rect">
            <a:avLst/>
          </a:prstGeom>
          <a:solidFill>
            <a:srgbClr val="CCCCFF">
              <a:alpha val="50000"/>
            </a:srgbClr>
          </a:solidFill>
          <a:ln w="15875" algn="ctr">
            <a:noFill/>
            <a:miter lim="800000"/>
          </a:ln>
        </p:spPr>
        <p:txBody>
          <a:bodyPr anchor="ctr"/>
          <a:lstStyle/>
          <a:p>
            <a:pPr fontAlgn="auto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defRPr/>
            </a:pPr>
            <a:endParaRPr kumimoji="0" lang="zh-TW" altLang="en-US" sz="1800" b="0">
              <a:solidFill>
                <a:schemeClr val="lt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B0ABE87-5069-420D-AA51-97B0636ACC82}" type="slidenum">
              <a:rPr lang="zh-TW" altLang="en-US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13</a:t>
            </a:fld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44805" y="1051560"/>
            <a:ext cx="9322435" cy="47474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3855" indent="-363855" algn="just">
              <a:lnSpc>
                <a:spcPct val="125000"/>
              </a:lnSpc>
            </a:pPr>
            <a:r>
              <a:rPr lang="zh-TW" altLang="en-US" sz="2200" dirty="0" smtClean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十四、表列商品經本局審核同意核發證書者，其商品檢驗標識</a:t>
            </a:r>
            <a:r>
              <a:rPr lang="zh-TW" altLang="en-US" sz="2200" dirty="0" smtClean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標示規定如下</a:t>
            </a:r>
            <a:r>
              <a:rPr lang="zh-TW" altLang="en-US" sz="2200" dirty="0" smtClean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：  </a:t>
            </a:r>
          </a:p>
          <a:p>
            <a:pPr marL="363855" indent="-363855" algn="just">
              <a:lnSpc>
                <a:spcPct val="125000"/>
              </a:lnSpc>
            </a:pPr>
            <a:r>
              <a:rPr lang="zh-TW" altLang="en-US" sz="2200" dirty="0" smtClean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（一）依「商品檢驗標識使用辦法」，由報驗義務人自行印製，其識別號碼由</a:t>
            </a:r>
            <a:r>
              <a:rPr lang="zh-TW" altLang="en-US" sz="2200" dirty="0" smtClean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「字軌」、「申請人代碼（</a:t>
            </a:r>
            <a:r>
              <a:rPr lang="en-US" altLang="zh-TW" sz="2200" dirty="0" smtClean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lang="zh-TW" altLang="en-US" sz="2200" dirty="0" smtClean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碼）」及「限用物質含有情況」</a:t>
            </a:r>
            <a:r>
              <a:rPr lang="zh-TW" altLang="en-US" sz="2200" dirty="0" smtClean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（例如</a:t>
            </a:r>
            <a:r>
              <a:rPr lang="en-US" altLang="zh-TW" sz="2200" dirty="0" smtClean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RoHS</a:t>
            </a:r>
            <a:r>
              <a:rPr lang="zh-TW" altLang="en-US" sz="2200" dirty="0" smtClean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或</a:t>
            </a:r>
            <a:r>
              <a:rPr lang="en-US" altLang="zh-TW" sz="2200" dirty="0" smtClean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RoHS(XX,XX)</a:t>
            </a:r>
            <a:r>
              <a:rPr lang="zh-TW" altLang="en-US" sz="2200" dirty="0" smtClean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）組成。</a:t>
            </a:r>
          </a:p>
          <a:p>
            <a:pPr marL="363855" indent="-363855" algn="just">
              <a:lnSpc>
                <a:spcPct val="125000"/>
              </a:lnSpc>
            </a:pPr>
            <a:r>
              <a:rPr lang="zh-TW" altLang="en-US" sz="2200" dirty="0" smtClean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（二）識別號碼應緊鄰基本圖示之</a:t>
            </a:r>
            <a:r>
              <a:rPr lang="zh-TW" altLang="en-US" sz="2200" dirty="0" smtClean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下方或右方</a:t>
            </a:r>
            <a:r>
              <a:rPr lang="zh-TW" altLang="en-US" sz="2200" dirty="0" smtClean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，限用物質含有情況列</a:t>
            </a:r>
            <a:r>
              <a:rPr lang="zh-TW" altLang="en-US" sz="2200" dirty="0" smtClean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第二行</a:t>
            </a:r>
            <a:r>
              <a:rPr lang="zh-TW" altLang="en-US" sz="2200" dirty="0" smtClean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200" dirty="0" smtClean="0"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3855" indent="-363855" algn="just">
              <a:lnSpc>
                <a:spcPct val="125000"/>
              </a:lnSpc>
            </a:pPr>
            <a:r>
              <a:rPr lang="zh-TW" altLang="en-US" sz="2200" dirty="0" smtClean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（三）檢驗標識不予指定固定尺寸，但應以適當比例大小標示於商品本體明顯處，且應使用</a:t>
            </a:r>
            <a:r>
              <a:rPr lang="zh-TW" altLang="en-US" sz="2200" dirty="0" smtClean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不易變質</a:t>
            </a:r>
            <a:r>
              <a:rPr lang="zh-TW" altLang="en-US" sz="2200" dirty="0" smtClean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之材質製作，內容清晰可辨且</a:t>
            </a:r>
            <a:r>
              <a:rPr lang="zh-TW" altLang="en-US" sz="2200" dirty="0" smtClean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不易磨滅</a:t>
            </a:r>
            <a:r>
              <a:rPr lang="zh-TW" altLang="en-US" sz="2200" dirty="0" smtClean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，並以永久固定方式標示。</a:t>
            </a:r>
            <a:r>
              <a:rPr lang="zh-TW" altLang="en-US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於實施檢驗日期之前取得驗證登錄證書者，自取得證書日起即得依前述規定自行印製商品檢驗標識。</a:t>
            </a:r>
            <a:endParaRPr lang="zh-TW" altLang="en-US" dirty="0"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Rectangle 2071"/>
          <p:cNvSpPr>
            <a:spLocks noChangeArrowheads="1"/>
          </p:cNvSpPr>
          <p:nvPr/>
        </p:nvSpPr>
        <p:spPr bwMode="auto">
          <a:xfrm>
            <a:off x="3080792" y="295425"/>
            <a:ext cx="4309161" cy="64631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91424" tIns="45712" rIns="91424" bIns="45712">
            <a:spAutoFit/>
          </a:bodyPr>
          <a:lstStyle/>
          <a:p>
            <a:pPr algn="l"/>
            <a:r>
              <a:rPr lang="zh-TW" altLang="en-US" sz="3600" dirty="0">
                <a:solidFill>
                  <a:srgbClr val="FF33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其他檢驗</a:t>
            </a:r>
            <a:r>
              <a:rPr lang="zh-TW" altLang="en-US" sz="3600" dirty="0" smtClean="0">
                <a:solidFill>
                  <a:srgbClr val="FF33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規定</a:t>
            </a:r>
            <a:r>
              <a:rPr lang="en-US" altLang="zh-TW" sz="3600" dirty="0" smtClean="0">
                <a:solidFill>
                  <a:srgbClr val="FF33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(5/10)</a:t>
            </a:r>
            <a:endParaRPr lang="en-US" altLang="zh-TW" sz="3600" dirty="0">
              <a:solidFill>
                <a:srgbClr val="FF3300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投影片編號版面配置區 4"/>
          <p:cNvSpPr txBox="1">
            <a:spLocks noGrp="1"/>
          </p:cNvSpPr>
          <p:nvPr/>
        </p:nvSpPr>
        <p:spPr bwMode="auto">
          <a:xfrm>
            <a:off x="3035624" y="6400800"/>
            <a:ext cx="2063750" cy="457200"/>
          </a:xfrm>
          <a:prstGeom prst="rect">
            <a:avLst/>
          </a:prstGeom>
          <a:noFill/>
          <a:ln>
            <a:miter lim="800000"/>
          </a:ln>
        </p:spPr>
        <p:txBody>
          <a:bodyPr lIns="91424" tIns="45712" rIns="91424" bIns="45712"/>
          <a:lstStyle/>
          <a:p>
            <a:pPr algn="r">
              <a:defRPr/>
            </a:pPr>
            <a:fld id="{43BDECEF-A4CA-4209-A716-EF193067AC0B}" type="slidenum">
              <a:rPr kumimoji="0" lang="zh-TW" altLang="en-US" sz="1500" b="0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14</a:t>
            </a:fld>
            <a:endParaRPr kumimoji="0" lang="en-US" altLang="zh-TW" sz="1500" b="0" dirty="0">
              <a:solidFill>
                <a:schemeClr val="tx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398778" y="1081311"/>
            <a:ext cx="9368318" cy="5632450"/>
          </a:xfrm>
          <a:prstGeom prst="rect">
            <a:avLst/>
          </a:prstGeom>
          <a:solidFill>
            <a:srgbClr val="CCCCFF">
              <a:alpha val="50000"/>
            </a:srgbClr>
          </a:solidFill>
          <a:ln w="15875" algn="ctr">
            <a:noFill/>
            <a:miter lim="800000"/>
          </a:ln>
        </p:spPr>
        <p:txBody>
          <a:bodyPr anchor="ctr"/>
          <a:lstStyle/>
          <a:p>
            <a:pPr fontAlgn="auto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defRPr/>
            </a:pPr>
            <a:endParaRPr kumimoji="0" lang="zh-TW" altLang="en-US" sz="1800" b="0">
              <a:solidFill>
                <a:schemeClr val="lt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1380" name="Rectangle 2071"/>
          <p:cNvSpPr>
            <a:spLocks noChangeArrowheads="1"/>
          </p:cNvSpPr>
          <p:nvPr/>
        </p:nvSpPr>
        <p:spPr bwMode="auto">
          <a:xfrm>
            <a:off x="3035624" y="262276"/>
            <a:ext cx="4309161" cy="64631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91424" tIns="45712" rIns="91424" bIns="45712">
            <a:spAutoFit/>
          </a:bodyPr>
          <a:lstStyle/>
          <a:p>
            <a:pPr algn="l"/>
            <a:r>
              <a:rPr lang="zh-TW" altLang="en-US" sz="3600" dirty="0">
                <a:solidFill>
                  <a:srgbClr val="FF33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其他檢驗</a:t>
            </a:r>
            <a:r>
              <a:rPr lang="zh-TW" altLang="en-US" sz="3600" dirty="0" smtClean="0">
                <a:solidFill>
                  <a:srgbClr val="FF33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規定</a:t>
            </a:r>
            <a:r>
              <a:rPr lang="en-US" altLang="zh-TW" sz="3600" dirty="0" smtClean="0">
                <a:solidFill>
                  <a:srgbClr val="FF33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(6/10)</a:t>
            </a:r>
            <a:endParaRPr lang="en-US" altLang="zh-TW" sz="3600" dirty="0">
              <a:solidFill>
                <a:srgbClr val="FF3300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416560" y="1052830"/>
            <a:ext cx="9289415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3855" indent="-363855" algn="just">
              <a:lnSpc>
                <a:spcPct val="125000"/>
              </a:lnSpc>
            </a:pPr>
            <a:r>
              <a:rPr lang="zh-TW" altLang="en-US" sz="2200" dirty="0" smtClean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十四、</a:t>
            </a:r>
            <a:r>
              <a:rPr lang="zh-TW" altLang="en-US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	表列商品經本局審核同意核發證書者，其商品檢驗標識標示規定如下：  </a:t>
            </a:r>
          </a:p>
          <a:p>
            <a:pPr marL="363855" indent="-363855" algn="just">
              <a:lnSpc>
                <a:spcPct val="125000"/>
              </a:lnSpc>
            </a:pPr>
            <a:r>
              <a:rPr lang="zh-TW" altLang="en-US" sz="2200" dirty="0" smtClean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（</a:t>
            </a:r>
            <a:r>
              <a:rPr lang="zh-TW" altLang="en-US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四）採用</a:t>
            </a:r>
            <a:r>
              <a:rPr lang="zh-TW" altLang="en-US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驗證登錄</a:t>
            </a:r>
            <a:r>
              <a:rPr lang="zh-TW" altLang="en-US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者，其商品檢驗標識</a:t>
            </a:r>
            <a:r>
              <a:rPr lang="zh-TW" altLang="en-US" sz="2200" dirty="0" smtClean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如                         或 </a:t>
            </a:r>
            <a:endParaRPr lang="zh-TW" altLang="en-US" sz="22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3855" indent="-363855" algn="just">
              <a:lnSpc>
                <a:spcPct val="125000"/>
              </a:lnSpc>
            </a:pPr>
            <a:r>
              <a:rPr lang="zh-TW" altLang="en-US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 </a:t>
            </a:r>
            <a:endParaRPr lang="en-US" altLang="zh-TW" sz="2200" dirty="0" smtClean="0"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3855" indent="-363855" algn="just">
              <a:lnSpc>
                <a:spcPct val="125000"/>
              </a:lnSpc>
            </a:pPr>
            <a:r>
              <a:rPr lang="zh-TW" altLang="en-US" sz="2200" dirty="0" smtClean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（</a:t>
            </a:r>
            <a:r>
              <a:rPr lang="zh-TW" altLang="en-US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五）採用</a:t>
            </a:r>
            <a:r>
              <a:rPr lang="zh-TW" altLang="en-US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型式認可逐批檢驗</a:t>
            </a:r>
            <a:r>
              <a:rPr lang="zh-TW" altLang="en-US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者，其商品檢驗標識</a:t>
            </a:r>
            <a:r>
              <a:rPr lang="zh-TW" altLang="en-US" sz="2200" dirty="0" smtClean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如    </a:t>
            </a:r>
            <a:endParaRPr lang="en-US" altLang="zh-TW" sz="2200" dirty="0" smtClean="0"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3855" indent="-363855" algn="just">
              <a:lnSpc>
                <a:spcPct val="125000"/>
              </a:lnSpc>
            </a:pPr>
            <a:r>
              <a:rPr lang="zh-TW" altLang="en-US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2200" dirty="0" smtClean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                                                                          或</a:t>
            </a:r>
            <a:endParaRPr lang="zh-TW" altLang="en-US" sz="22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3855" indent="-363855" algn="just">
              <a:lnSpc>
                <a:spcPct val="125000"/>
              </a:lnSpc>
            </a:pPr>
            <a:endParaRPr lang="zh-TW" altLang="en-US" dirty="0"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1"/>
          </p:nvPr>
        </p:nvSpPr>
        <p:spPr>
          <a:xfrm>
            <a:off x="3035624" y="6400800"/>
            <a:ext cx="2063750" cy="457200"/>
          </a:xfrm>
        </p:spPr>
        <p:txBody>
          <a:bodyPr/>
          <a:lstStyle/>
          <a:p>
            <a:pPr>
              <a:defRPr/>
            </a:pPr>
            <a:fld id="{FB0ABE87-5069-420D-AA51-97B0636ACC82}" type="slidenum">
              <a:rPr lang="zh-TW" altLang="en-US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14</a:t>
            </a:fld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3" name="Picture 3" descr="Rohs皆未超標.png"/>
          <p:cNvPicPr/>
          <p:nvPr/>
        </p:nvPicPr>
        <p:blipFill>
          <a:blip r:embed="rId2"/>
          <a:stretch>
            <a:fillRect/>
          </a:stretch>
        </p:blipFill>
        <p:spPr bwMode="auto">
          <a:xfrm>
            <a:off x="5880395" y="1806999"/>
            <a:ext cx="627658" cy="732145"/>
          </a:xfrm>
          <a:prstGeom prst="rect">
            <a:avLst/>
          </a:prstGeom>
        </p:spPr>
      </p:pic>
      <p:pic>
        <p:nvPicPr>
          <p:cNvPr id="14" name="Picture 6" descr="Rohs部分超標-橫.png"/>
          <p:cNvPicPr/>
          <p:nvPr/>
        </p:nvPicPr>
        <p:blipFill>
          <a:blip r:embed="rId3"/>
          <a:stretch>
            <a:fillRect/>
          </a:stretch>
        </p:blipFill>
        <p:spPr bwMode="auto">
          <a:xfrm>
            <a:off x="8697618" y="1897919"/>
            <a:ext cx="1069478" cy="550304"/>
          </a:xfrm>
          <a:prstGeom prst="rect">
            <a:avLst/>
          </a:prstGeom>
        </p:spPr>
      </p:pic>
      <p:pic>
        <p:nvPicPr>
          <p:cNvPr id="15" name="Picture 5" descr="Rohs皆未超標-橫.png"/>
          <p:cNvPicPr/>
          <p:nvPr/>
        </p:nvPicPr>
        <p:blipFill>
          <a:blip r:embed="rId4"/>
          <a:stretch>
            <a:fillRect/>
          </a:stretch>
        </p:blipFill>
        <p:spPr bwMode="auto">
          <a:xfrm>
            <a:off x="6574906" y="1844824"/>
            <a:ext cx="926515" cy="525420"/>
          </a:xfrm>
          <a:prstGeom prst="rect">
            <a:avLst/>
          </a:prstGeom>
        </p:spPr>
      </p:pic>
      <p:pic>
        <p:nvPicPr>
          <p:cNvPr id="16" name="Picture 4" descr="Rohs部分超標.png"/>
          <p:cNvPicPr/>
          <p:nvPr/>
        </p:nvPicPr>
        <p:blipFill>
          <a:blip r:embed="rId5"/>
          <a:stretch>
            <a:fillRect/>
          </a:stretch>
        </p:blipFill>
        <p:spPr bwMode="auto">
          <a:xfrm>
            <a:off x="7954930" y="1806999"/>
            <a:ext cx="692655" cy="711714"/>
          </a:xfrm>
          <a:prstGeom prst="rect">
            <a:avLst/>
          </a:prstGeom>
        </p:spPr>
      </p:pic>
      <p:pic>
        <p:nvPicPr>
          <p:cNvPr id="17" name="圖片 16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294" y="3182615"/>
            <a:ext cx="741283" cy="894457"/>
          </a:xfrm>
          <a:prstGeom prst="rect">
            <a:avLst/>
          </a:prstGeom>
        </p:spPr>
      </p:pic>
      <p:pic>
        <p:nvPicPr>
          <p:cNvPr id="18" name="圖片 17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4933" y="3271848"/>
            <a:ext cx="1103230" cy="647507"/>
          </a:xfrm>
          <a:prstGeom prst="rect">
            <a:avLst/>
          </a:prstGeom>
        </p:spPr>
      </p:pic>
      <p:pic>
        <p:nvPicPr>
          <p:cNvPr id="19" name="圖片 18"/>
          <p:cNvPicPr/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34" r="63291"/>
          <a:stretch/>
        </p:blipFill>
        <p:spPr bwMode="auto">
          <a:xfrm>
            <a:off x="7554610" y="3157706"/>
            <a:ext cx="746647" cy="89445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" name="圖片 19"/>
          <p:cNvPicPr/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25" b="37286"/>
          <a:stretch/>
        </p:blipFill>
        <p:spPr bwMode="auto">
          <a:xfrm>
            <a:off x="8428994" y="3320592"/>
            <a:ext cx="1182510" cy="58142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投影片編號版面配置區 4"/>
          <p:cNvSpPr txBox="1">
            <a:spLocks noGrp="1"/>
          </p:cNvSpPr>
          <p:nvPr/>
        </p:nvSpPr>
        <p:spPr bwMode="auto">
          <a:xfrm>
            <a:off x="3395663" y="6400800"/>
            <a:ext cx="2063750" cy="457200"/>
          </a:xfrm>
          <a:prstGeom prst="rect">
            <a:avLst/>
          </a:prstGeom>
          <a:noFill/>
          <a:ln>
            <a:miter lim="800000"/>
          </a:ln>
        </p:spPr>
        <p:txBody>
          <a:bodyPr lIns="91424" tIns="45712" rIns="91424" bIns="45712"/>
          <a:lstStyle/>
          <a:p>
            <a:pPr algn="r">
              <a:defRPr/>
            </a:pPr>
            <a:fld id="{43BDECEF-A4CA-4209-A716-EF193067AC0B}" type="slidenum">
              <a:rPr kumimoji="0" lang="zh-TW" altLang="en-US" sz="1500" b="0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15</a:t>
            </a:fld>
            <a:endParaRPr kumimoji="0" lang="en-US" altLang="zh-TW" sz="1500" b="0" dirty="0">
              <a:solidFill>
                <a:schemeClr val="tx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344488" y="1108918"/>
            <a:ext cx="9378758" cy="5128394"/>
          </a:xfrm>
          <a:prstGeom prst="rect">
            <a:avLst/>
          </a:prstGeom>
          <a:solidFill>
            <a:srgbClr val="CCCCFF">
              <a:alpha val="50000"/>
            </a:srgbClr>
          </a:solidFill>
          <a:ln w="15875" algn="ctr">
            <a:noFill/>
            <a:miter lim="800000"/>
          </a:ln>
        </p:spPr>
        <p:txBody>
          <a:bodyPr anchor="ctr"/>
          <a:lstStyle/>
          <a:p>
            <a:pPr fontAlgn="auto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defRPr/>
            </a:pPr>
            <a:endParaRPr kumimoji="0" lang="zh-TW" altLang="en-US" sz="1800" b="0">
              <a:solidFill>
                <a:schemeClr val="lt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1380" name="Rectangle 2071"/>
          <p:cNvSpPr>
            <a:spLocks noChangeArrowheads="1"/>
          </p:cNvSpPr>
          <p:nvPr/>
        </p:nvSpPr>
        <p:spPr bwMode="auto">
          <a:xfrm>
            <a:off x="3008784" y="332656"/>
            <a:ext cx="4309161" cy="64631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91424" tIns="45712" rIns="91424" bIns="45712">
            <a:spAutoFit/>
          </a:bodyPr>
          <a:lstStyle/>
          <a:p>
            <a:pPr algn="l"/>
            <a:r>
              <a:rPr lang="zh-TW" altLang="en-US" sz="3600" dirty="0">
                <a:solidFill>
                  <a:srgbClr val="FF33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其他檢驗</a:t>
            </a:r>
            <a:r>
              <a:rPr lang="zh-TW" altLang="en-US" sz="3600" dirty="0" smtClean="0">
                <a:solidFill>
                  <a:srgbClr val="FF33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規定</a:t>
            </a:r>
            <a:r>
              <a:rPr lang="en-US" altLang="zh-TW" sz="3600" dirty="0" smtClean="0">
                <a:solidFill>
                  <a:srgbClr val="FF33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(7/10)</a:t>
            </a:r>
            <a:endParaRPr lang="en-US" altLang="zh-TW" sz="3600" dirty="0">
              <a:solidFill>
                <a:srgbClr val="FF3300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344488" y="1066666"/>
            <a:ext cx="9306750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3855" indent="-363855" algn="just">
              <a:lnSpc>
                <a:spcPct val="125000"/>
              </a:lnSpc>
            </a:pPr>
            <a:r>
              <a:rPr lang="zh-TW" altLang="en-US" sz="2200" dirty="0" smtClean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十四、</a:t>
            </a:r>
            <a:r>
              <a:rPr lang="zh-TW" altLang="en-US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	表列商品依經本局審核同意核發證書者，其商品檢驗標識標示規定如下：  </a:t>
            </a:r>
          </a:p>
          <a:p>
            <a:pPr marL="363855" indent="-363855" algn="just">
              <a:lnSpc>
                <a:spcPct val="125000"/>
              </a:lnSpc>
            </a:pPr>
            <a:r>
              <a:rPr lang="zh-TW" altLang="en-US" sz="2200" dirty="0" smtClean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（</a:t>
            </a:r>
            <a:r>
              <a:rPr lang="zh-TW" altLang="en-US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六）</a:t>
            </a:r>
            <a:r>
              <a:rPr lang="en-US" altLang="zh-TW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RoHS</a:t>
            </a:r>
            <a:r>
              <a:rPr lang="zh-TW" altLang="en-US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TW" altLang="en-US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代表除</a:t>
            </a:r>
            <a:r>
              <a:rPr lang="en-US" altLang="zh-TW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CNS 15663</a:t>
            </a:r>
            <a:r>
              <a:rPr lang="zh-TW" altLang="en-US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所規範之排除項目外，商品含有限用物質含量</a:t>
            </a:r>
            <a:r>
              <a:rPr lang="zh-TW" altLang="en-US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未超出</a:t>
            </a:r>
            <a:r>
              <a:rPr lang="zh-TW" altLang="en-US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百分比含量基準值。</a:t>
            </a:r>
          </a:p>
          <a:p>
            <a:pPr marL="363855" indent="-363855" algn="just">
              <a:lnSpc>
                <a:spcPct val="125000"/>
              </a:lnSpc>
            </a:pPr>
            <a:r>
              <a:rPr lang="en-US" altLang="zh-TW" sz="2200" dirty="0" smtClean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      RoHS(XX,XX</a:t>
            </a:r>
            <a:r>
              <a:rPr lang="en-US" altLang="zh-TW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TW" altLang="en-US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代表除</a:t>
            </a:r>
            <a:r>
              <a:rPr lang="en-US" altLang="zh-TW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CNS 15663</a:t>
            </a:r>
            <a:r>
              <a:rPr lang="zh-TW" altLang="en-US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所規範之排除項目外，商品含有限用物質</a:t>
            </a:r>
            <a:r>
              <a:rPr lang="en-US" altLang="zh-TW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(XX)</a:t>
            </a:r>
            <a:r>
              <a:rPr lang="zh-TW" altLang="en-US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含量超出</a:t>
            </a:r>
            <a:r>
              <a:rPr lang="zh-TW" altLang="en-US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百分比含量基準值。</a:t>
            </a:r>
          </a:p>
          <a:p>
            <a:pPr marL="363855" indent="-363855" algn="just">
              <a:lnSpc>
                <a:spcPct val="125000"/>
              </a:lnSpc>
            </a:pPr>
            <a:r>
              <a:rPr lang="zh-TW" altLang="en-US" sz="2200" dirty="0" smtClean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      </a:t>
            </a:r>
            <a:r>
              <a:rPr lang="zh-TW" altLang="en-US" sz="2200" dirty="0" smtClean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限</a:t>
            </a:r>
            <a:r>
              <a:rPr lang="zh-TW" altLang="en-US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用物質係指</a:t>
            </a:r>
            <a:r>
              <a:rPr lang="en-US" altLang="zh-TW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CNS 15663</a:t>
            </a:r>
            <a:r>
              <a:rPr lang="zh-TW" altLang="en-US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附錄</a:t>
            </a:r>
            <a:r>
              <a:rPr lang="en-US" altLang="zh-TW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zh-TW" altLang="en-US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規定之</a:t>
            </a:r>
            <a:r>
              <a:rPr lang="en-US" altLang="zh-TW" sz="2200" dirty="0" err="1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Pb</a:t>
            </a:r>
            <a:r>
              <a:rPr lang="en-US" altLang="zh-TW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鉛</a:t>
            </a:r>
            <a:r>
              <a:rPr lang="en-US" altLang="zh-TW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),Cd(</a:t>
            </a:r>
            <a:r>
              <a:rPr lang="zh-TW" altLang="en-US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鎘</a:t>
            </a:r>
            <a:r>
              <a:rPr lang="en-US" altLang="zh-TW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),Hg(</a:t>
            </a:r>
            <a:r>
              <a:rPr lang="zh-TW" altLang="en-US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汞</a:t>
            </a:r>
            <a:r>
              <a:rPr lang="en-US" altLang="zh-TW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),Cr+6(</a:t>
            </a:r>
            <a:r>
              <a:rPr lang="zh-TW" altLang="en-US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六價鉻</a:t>
            </a:r>
            <a:r>
              <a:rPr lang="en-US" altLang="zh-TW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), PBB(</a:t>
            </a:r>
            <a:r>
              <a:rPr lang="zh-TW" altLang="en-US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多溴聯苯</a:t>
            </a:r>
            <a:r>
              <a:rPr lang="en-US" altLang="zh-TW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及</a:t>
            </a:r>
            <a:r>
              <a:rPr lang="en-US" altLang="zh-TW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PBDE(</a:t>
            </a:r>
            <a:r>
              <a:rPr lang="zh-TW" altLang="en-US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多溴二苯醚</a:t>
            </a:r>
            <a:r>
              <a:rPr lang="en-US" altLang="zh-TW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</a:p>
          <a:p>
            <a:pPr marL="363855" indent="-363855" algn="just">
              <a:lnSpc>
                <a:spcPct val="125000"/>
              </a:lnSpc>
            </a:pPr>
            <a:r>
              <a:rPr lang="zh-TW" altLang="en-US" sz="2200" dirty="0" smtClean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      例</a:t>
            </a:r>
            <a:r>
              <a:rPr lang="zh-TW" altLang="en-US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en-US" altLang="zh-TW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RoHS(</a:t>
            </a:r>
            <a:r>
              <a:rPr lang="en-US" altLang="zh-TW" sz="2200" dirty="0" err="1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Pb</a:t>
            </a:r>
            <a:r>
              <a:rPr lang="en-US" altLang="zh-TW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代表該商品於部分單元鉛元素</a:t>
            </a:r>
            <a:r>
              <a:rPr lang="zh-TW" altLang="en-US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含量超出</a:t>
            </a:r>
            <a:r>
              <a:rPr lang="en-US" altLang="zh-TW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CNS 15663</a:t>
            </a:r>
            <a:r>
              <a:rPr lang="zh-TW" altLang="en-US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附</a:t>
            </a:r>
            <a:r>
              <a:rPr lang="zh-TW" altLang="en-US" sz="2200" dirty="0" smtClean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錄</a:t>
            </a:r>
            <a:r>
              <a:rPr lang="en-US" altLang="zh-TW" sz="2200" dirty="0" smtClean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zh-TW" altLang="en-US" sz="2200" dirty="0" smtClean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規</a:t>
            </a:r>
            <a:r>
              <a:rPr lang="zh-TW" altLang="en-US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定之百分比含量基準值。</a:t>
            </a:r>
          </a:p>
          <a:p>
            <a:pPr marL="363855" indent="-363855" algn="just">
              <a:lnSpc>
                <a:spcPct val="125000"/>
              </a:lnSpc>
            </a:pPr>
            <a:r>
              <a:rPr lang="zh-TW" altLang="en-US" sz="2200" dirty="0" smtClean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      例</a:t>
            </a:r>
            <a:r>
              <a:rPr lang="zh-TW" altLang="en-US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en-US" altLang="zh-TW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RoHS(Cd, Cr+6, PBB)</a:t>
            </a:r>
            <a:r>
              <a:rPr lang="zh-TW" altLang="en-US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代表該商品於部分單元鎘、六價鉻及多溴聯苯</a:t>
            </a:r>
            <a:r>
              <a:rPr lang="zh-TW" altLang="en-US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含量超出</a:t>
            </a:r>
            <a:r>
              <a:rPr lang="en-US" altLang="zh-TW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CNS 15663</a:t>
            </a:r>
            <a:r>
              <a:rPr lang="zh-TW" altLang="en-US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附錄</a:t>
            </a:r>
            <a:r>
              <a:rPr lang="en-US" altLang="zh-TW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zh-TW" altLang="en-US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規定之百分比含量基準值。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B0ABE87-5069-420D-AA51-97B0636ACC82}" type="slidenum">
              <a:rPr lang="zh-TW" altLang="en-US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15</a:t>
            </a:fld>
            <a:endParaRPr lang="en-US" altLang="zh-TW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投影片編號版面配置區 4"/>
          <p:cNvSpPr txBox="1">
            <a:spLocks noGrp="1"/>
          </p:cNvSpPr>
          <p:nvPr/>
        </p:nvSpPr>
        <p:spPr bwMode="auto">
          <a:xfrm>
            <a:off x="3395663" y="6400800"/>
            <a:ext cx="2063750" cy="457200"/>
          </a:xfrm>
          <a:prstGeom prst="rect">
            <a:avLst/>
          </a:prstGeom>
          <a:noFill/>
          <a:ln>
            <a:miter lim="800000"/>
          </a:ln>
        </p:spPr>
        <p:txBody>
          <a:bodyPr lIns="91424" tIns="45712" rIns="91424" bIns="45712"/>
          <a:lstStyle/>
          <a:p>
            <a:pPr algn="r">
              <a:defRPr/>
            </a:pPr>
            <a:fld id="{43BDECEF-A4CA-4209-A716-EF193067AC0B}" type="slidenum">
              <a:rPr kumimoji="0" lang="zh-TW" altLang="en-US" sz="1500" b="0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16</a:t>
            </a:fld>
            <a:endParaRPr kumimoji="0" lang="en-US" altLang="zh-TW" sz="1500" b="0">
              <a:solidFill>
                <a:schemeClr val="tx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398778" y="1081311"/>
            <a:ext cx="9306750" cy="4435921"/>
          </a:xfrm>
          <a:prstGeom prst="rect">
            <a:avLst/>
          </a:prstGeom>
          <a:solidFill>
            <a:srgbClr val="CCCCFF">
              <a:alpha val="50000"/>
            </a:srgbClr>
          </a:solidFill>
          <a:ln w="15875" algn="ctr">
            <a:noFill/>
            <a:miter lim="800000"/>
          </a:ln>
        </p:spPr>
        <p:txBody>
          <a:bodyPr anchor="ctr"/>
          <a:lstStyle/>
          <a:p>
            <a:pPr fontAlgn="auto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defRPr/>
            </a:pPr>
            <a:endParaRPr kumimoji="0" lang="zh-TW" altLang="en-US" sz="1800" b="0">
              <a:solidFill>
                <a:schemeClr val="lt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1380" name="Rectangle 2071"/>
          <p:cNvSpPr>
            <a:spLocks noChangeArrowheads="1"/>
          </p:cNvSpPr>
          <p:nvPr/>
        </p:nvSpPr>
        <p:spPr bwMode="auto">
          <a:xfrm>
            <a:off x="3008784" y="323336"/>
            <a:ext cx="4309161" cy="64631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91424" tIns="45712" rIns="91424" bIns="45712">
            <a:spAutoFit/>
          </a:bodyPr>
          <a:lstStyle/>
          <a:p>
            <a:pPr algn="l"/>
            <a:r>
              <a:rPr lang="zh-TW" altLang="en-US" sz="3600" dirty="0">
                <a:solidFill>
                  <a:srgbClr val="FF33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其他檢驗</a:t>
            </a:r>
            <a:r>
              <a:rPr lang="zh-TW" altLang="en-US" sz="3600" dirty="0" smtClean="0">
                <a:solidFill>
                  <a:srgbClr val="FF33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規定</a:t>
            </a:r>
            <a:r>
              <a:rPr lang="en-US" altLang="zh-TW" sz="3600" dirty="0" smtClean="0">
                <a:solidFill>
                  <a:srgbClr val="FF33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(8/10)</a:t>
            </a:r>
            <a:endParaRPr lang="en-US" altLang="zh-TW" sz="3600" dirty="0">
              <a:solidFill>
                <a:srgbClr val="FF3300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398778" y="1081311"/>
            <a:ext cx="8946710" cy="43242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3855" indent="-363855" algn="just">
              <a:lnSpc>
                <a:spcPct val="125000"/>
              </a:lnSpc>
            </a:pPr>
            <a:r>
              <a:rPr lang="zh-TW" altLang="en-US" sz="2200" dirty="0" smtClean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十五、</a:t>
            </a:r>
            <a:r>
              <a:rPr lang="zh-TW" altLang="en-US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	表列商品之檢驗標準以本公告指定之版次為準，若有增（修）訂版次時，則由本局</a:t>
            </a:r>
            <a:r>
              <a:rPr lang="zh-TW" altLang="en-US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另行訂定實施日期</a:t>
            </a:r>
            <a:r>
              <a:rPr lang="zh-TW" altLang="en-US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</a:p>
          <a:p>
            <a:pPr marL="363855" indent="-363855" algn="just">
              <a:lnSpc>
                <a:spcPct val="125000"/>
              </a:lnSpc>
            </a:pPr>
            <a:r>
              <a:rPr lang="zh-TW" altLang="en-US" sz="2200" dirty="0" smtClean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十六、</a:t>
            </a:r>
            <a:r>
              <a:rPr lang="zh-TW" altLang="en-US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	表列參考貨品分類號列僅供參考，表列之商品如經財政部關務署或經濟部國際貿易署</a:t>
            </a:r>
            <a:r>
              <a:rPr lang="zh-TW" altLang="en-US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認定非歸屬</a:t>
            </a:r>
            <a:r>
              <a:rPr lang="zh-TW" altLang="en-US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表列參考貨品分類號列，仍應於</a:t>
            </a:r>
            <a:r>
              <a:rPr lang="zh-TW" altLang="en-US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進入市場前</a:t>
            </a:r>
            <a:r>
              <a:rPr lang="zh-TW" altLang="en-US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完成檢驗程序。</a:t>
            </a:r>
          </a:p>
          <a:p>
            <a:pPr marL="363855" indent="-363855" algn="just">
              <a:lnSpc>
                <a:spcPct val="125000"/>
              </a:lnSpc>
            </a:pPr>
            <a:r>
              <a:rPr lang="zh-TW" altLang="en-US" sz="2200" dirty="0" smtClean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十七、</a:t>
            </a:r>
            <a:r>
              <a:rPr lang="zh-TW" altLang="en-US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	表列商品具</a:t>
            </a:r>
            <a:r>
              <a:rPr lang="zh-TW" altLang="en-US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複合功能或為多功能</a:t>
            </a:r>
            <a:r>
              <a:rPr lang="zh-TW" altLang="en-US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產品者，須符合相關檢驗標準之規定；其附有列屬應施檢驗範圍之配件者，該</a:t>
            </a:r>
            <a:r>
              <a:rPr lang="zh-TW" altLang="en-US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配件</a:t>
            </a:r>
            <a:r>
              <a:rPr lang="zh-TW" altLang="en-US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應符合相關檢驗規定。</a:t>
            </a:r>
          </a:p>
          <a:p>
            <a:pPr marL="363855" indent="-363855" algn="just">
              <a:lnSpc>
                <a:spcPct val="125000"/>
              </a:lnSpc>
            </a:pPr>
            <a:r>
              <a:rPr lang="zh-TW" altLang="en-US" sz="2200" dirty="0" smtClean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十八、</a:t>
            </a:r>
            <a:r>
              <a:rPr lang="zh-TW" altLang="en-US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	表列商品已取得</a:t>
            </a:r>
            <a:r>
              <a:rPr lang="zh-TW" altLang="en-US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交通部</a:t>
            </a:r>
            <a:r>
              <a:rPr lang="zh-TW" altLang="en-US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委託之審驗機構核發之車輛安全檢測基準審查報告者，</a:t>
            </a:r>
            <a:r>
              <a:rPr lang="zh-TW" altLang="en-US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非屬本局應施檢驗品目範圍</a:t>
            </a:r>
            <a:r>
              <a:rPr lang="zh-TW" altLang="en-US" sz="2200" dirty="0" smtClean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en-US" sz="22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B0ABE87-5069-420D-AA51-97B0636ACC82}" type="slidenum">
              <a:rPr lang="zh-TW" altLang="en-US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16</a:t>
            </a:fld>
            <a:endParaRPr lang="en-US" altLang="zh-TW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投影片編號版面配置區 4"/>
          <p:cNvSpPr txBox="1">
            <a:spLocks noGrp="1"/>
          </p:cNvSpPr>
          <p:nvPr/>
        </p:nvSpPr>
        <p:spPr bwMode="auto">
          <a:xfrm>
            <a:off x="3395663" y="6400800"/>
            <a:ext cx="2063750" cy="457200"/>
          </a:xfrm>
          <a:prstGeom prst="rect">
            <a:avLst/>
          </a:prstGeom>
          <a:noFill/>
          <a:ln>
            <a:miter lim="800000"/>
          </a:ln>
        </p:spPr>
        <p:txBody>
          <a:bodyPr lIns="91424" tIns="45712" rIns="91424" bIns="45712"/>
          <a:lstStyle/>
          <a:p>
            <a:pPr algn="r">
              <a:defRPr/>
            </a:pPr>
            <a:fld id="{43BDECEF-A4CA-4209-A716-EF193067AC0B}" type="slidenum">
              <a:rPr kumimoji="0" lang="zh-TW" altLang="en-US" sz="1500" b="0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17</a:t>
            </a:fld>
            <a:endParaRPr kumimoji="0" lang="en-US" altLang="zh-TW" sz="1500" b="0">
              <a:solidFill>
                <a:schemeClr val="tx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398778" y="1081311"/>
            <a:ext cx="9050022" cy="5632450"/>
          </a:xfrm>
          <a:prstGeom prst="rect">
            <a:avLst/>
          </a:prstGeom>
          <a:solidFill>
            <a:srgbClr val="CCCCFF">
              <a:alpha val="50000"/>
            </a:srgbClr>
          </a:solidFill>
          <a:ln w="15875" algn="ctr">
            <a:noFill/>
            <a:miter lim="800000"/>
          </a:ln>
        </p:spPr>
        <p:txBody>
          <a:bodyPr anchor="ctr"/>
          <a:lstStyle/>
          <a:p>
            <a:pPr fontAlgn="auto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defRPr/>
            </a:pPr>
            <a:endParaRPr kumimoji="0" lang="zh-TW" altLang="en-US" sz="1800" b="0">
              <a:solidFill>
                <a:schemeClr val="lt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1380" name="Rectangle 2071"/>
          <p:cNvSpPr>
            <a:spLocks noChangeArrowheads="1"/>
          </p:cNvSpPr>
          <p:nvPr/>
        </p:nvSpPr>
        <p:spPr bwMode="auto">
          <a:xfrm>
            <a:off x="3008784" y="307565"/>
            <a:ext cx="4309161" cy="64631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91424" tIns="45712" rIns="91424" bIns="45712">
            <a:spAutoFit/>
          </a:bodyPr>
          <a:lstStyle/>
          <a:p>
            <a:pPr algn="l"/>
            <a:r>
              <a:rPr lang="zh-TW" altLang="en-US" sz="3600" dirty="0">
                <a:solidFill>
                  <a:srgbClr val="FF33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其他檢驗</a:t>
            </a:r>
            <a:r>
              <a:rPr lang="zh-TW" altLang="en-US" sz="3600" dirty="0" smtClean="0">
                <a:solidFill>
                  <a:srgbClr val="FF33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規定</a:t>
            </a:r>
            <a:r>
              <a:rPr lang="en-US" altLang="zh-TW" sz="3600" dirty="0" smtClean="0">
                <a:solidFill>
                  <a:srgbClr val="FF33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(9/10)</a:t>
            </a:r>
            <a:endParaRPr lang="en-US" altLang="zh-TW" sz="3600" dirty="0">
              <a:solidFill>
                <a:srgbClr val="FF3300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B0ABE87-5069-420D-AA51-97B0636ACC82}" type="slidenum">
              <a:rPr lang="zh-TW" altLang="en-US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17</a:t>
            </a:fld>
            <a:endParaRPr lang="en-US" altLang="zh-TW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4608" y="1196752"/>
            <a:ext cx="7162007" cy="52040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投影片編號版面配置區 4"/>
          <p:cNvSpPr txBox="1">
            <a:spLocks noGrp="1"/>
          </p:cNvSpPr>
          <p:nvPr/>
        </p:nvSpPr>
        <p:spPr bwMode="auto">
          <a:xfrm>
            <a:off x="3395663" y="6400800"/>
            <a:ext cx="2063750" cy="457200"/>
          </a:xfrm>
          <a:prstGeom prst="rect">
            <a:avLst/>
          </a:prstGeom>
          <a:noFill/>
          <a:ln>
            <a:miter lim="800000"/>
          </a:ln>
        </p:spPr>
        <p:txBody>
          <a:bodyPr lIns="91424" tIns="45712" rIns="91424" bIns="45712"/>
          <a:lstStyle/>
          <a:p>
            <a:pPr algn="r">
              <a:defRPr/>
            </a:pPr>
            <a:fld id="{43BDECEF-A4CA-4209-A716-EF193067AC0B}" type="slidenum">
              <a:rPr kumimoji="0" lang="zh-TW" altLang="en-US" sz="1500" b="0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18</a:t>
            </a:fld>
            <a:endParaRPr kumimoji="0" lang="en-US" altLang="zh-TW" sz="1500" b="0">
              <a:solidFill>
                <a:schemeClr val="tx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398778" y="1081311"/>
            <a:ext cx="9050022" cy="5632450"/>
          </a:xfrm>
          <a:prstGeom prst="rect">
            <a:avLst/>
          </a:prstGeom>
          <a:solidFill>
            <a:srgbClr val="CCCCFF">
              <a:alpha val="50000"/>
            </a:srgbClr>
          </a:solidFill>
          <a:ln w="15875" algn="ctr">
            <a:noFill/>
            <a:miter lim="800000"/>
          </a:ln>
        </p:spPr>
        <p:txBody>
          <a:bodyPr anchor="ctr"/>
          <a:lstStyle/>
          <a:p>
            <a:pPr fontAlgn="auto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defRPr/>
            </a:pPr>
            <a:endParaRPr kumimoji="0" lang="zh-TW" altLang="en-US" sz="1800" b="0">
              <a:solidFill>
                <a:schemeClr val="lt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1380" name="Rectangle 2071"/>
          <p:cNvSpPr>
            <a:spLocks noChangeArrowheads="1"/>
          </p:cNvSpPr>
          <p:nvPr/>
        </p:nvSpPr>
        <p:spPr bwMode="auto">
          <a:xfrm>
            <a:off x="3008784" y="308453"/>
            <a:ext cx="4584877" cy="64631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91424" tIns="45712" rIns="91424" bIns="45712">
            <a:spAutoFit/>
          </a:bodyPr>
          <a:lstStyle/>
          <a:p>
            <a:pPr algn="l"/>
            <a:r>
              <a:rPr lang="zh-TW" altLang="en-US" sz="3600" dirty="0">
                <a:solidFill>
                  <a:srgbClr val="FF33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其他檢驗</a:t>
            </a:r>
            <a:r>
              <a:rPr lang="zh-TW" altLang="en-US" sz="3600" dirty="0" smtClean="0">
                <a:solidFill>
                  <a:srgbClr val="FF33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規定</a:t>
            </a:r>
            <a:r>
              <a:rPr lang="en-US" altLang="zh-TW" sz="3600" dirty="0" smtClean="0">
                <a:solidFill>
                  <a:srgbClr val="FF33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(10/10)</a:t>
            </a:r>
            <a:endParaRPr lang="en-US" altLang="zh-TW" sz="3600" dirty="0">
              <a:solidFill>
                <a:srgbClr val="FF3300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B0ABE87-5069-420D-AA51-97B0636ACC82}" type="slidenum">
              <a:rPr lang="zh-TW" altLang="en-US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18</a:t>
            </a:fld>
            <a:endParaRPr lang="en-US" altLang="zh-TW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4072" y="1412777"/>
            <a:ext cx="7373344" cy="44644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2"/>
          <p:cNvSpPr>
            <a:spLocks noGrp="1"/>
          </p:cNvSpPr>
          <p:nvPr>
            <p:ph type="sldNum" sz="quarter" idx="11"/>
          </p:nvPr>
        </p:nvSpPr>
        <p:spPr>
          <a:xfrm>
            <a:off x="3395662" y="6400800"/>
            <a:ext cx="2153221" cy="457200"/>
          </a:xfrm>
        </p:spPr>
        <p:txBody>
          <a:bodyPr/>
          <a:lstStyle/>
          <a:p>
            <a:pPr>
              <a:defRPr/>
            </a:pPr>
            <a:fld id="{A99220FA-72E5-41EC-ABCA-4B2DB5742E21}" type="slidenum"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19</a:t>
            </a:fld>
            <a:endParaRPr lang="en-US" altLang="zh-TW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5059" name="Rectangle 2"/>
          <p:cNvSpPr>
            <a:spLocks noChangeArrowheads="1"/>
          </p:cNvSpPr>
          <p:nvPr/>
        </p:nvSpPr>
        <p:spPr bwMode="auto">
          <a:xfrm>
            <a:off x="330200" y="1371600"/>
            <a:ext cx="8871272" cy="28384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1424" tIns="45712" rIns="91424" bIns="45712"/>
          <a:lstStyle/>
          <a:p>
            <a:endParaRPr lang="zh-TW" altLang="en-US" sz="8000">
              <a:solidFill>
                <a:schemeClr val="accent2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圓角矩形 4"/>
          <p:cNvSpPr/>
          <p:nvPr/>
        </p:nvSpPr>
        <p:spPr>
          <a:xfrm>
            <a:off x="139450" y="1556792"/>
            <a:ext cx="9638086" cy="3456384"/>
          </a:xfrm>
          <a:prstGeom prst="roundRect">
            <a:avLst/>
          </a:prstGeom>
          <a:effectLst>
            <a:glow rad="635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ts val="8000"/>
              </a:lnSpc>
              <a:spcBef>
                <a:spcPts val="1200"/>
              </a:spcBef>
              <a:spcAft>
                <a:spcPts val="1200"/>
              </a:spcAft>
              <a:buClr>
                <a:srgbClr val="000099"/>
              </a:buClr>
              <a:buSzPct val="100000"/>
              <a:defRPr/>
            </a:pPr>
            <a:r>
              <a:rPr lang="zh-TW" altLang="en-US" sz="4000" dirty="0">
                <a:solidFill>
                  <a:srgbClr val="99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簡報完畢</a:t>
            </a:r>
            <a:endParaRPr lang="en-US" altLang="zh-TW" sz="4000" dirty="0">
              <a:solidFill>
                <a:srgbClr val="990000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defRPr/>
            </a:pPr>
            <a:r>
              <a:rPr lang="zh-TW" altLang="en-US" sz="2400" dirty="0" smtClean="0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檢驗行政組</a:t>
            </a:r>
            <a:endParaRPr lang="en-US" altLang="zh-TW" sz="2400" dirty="0" smtClean="0">
              <a:solidFill>
                <a:schemeClr val="tx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defRPr/>
            </a:pPr>
            <a:r>
              <a:rPr lang="zh-TW" altLang="en-US" sz="2400" dirty="0" smtClean="0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陳簡正秋國  </a:t>
            </a:r>
            <a:r>
              <a:rPr lang="en-US" altLang="zh-TW" sz="2400" dirty="0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en-US" altLang="zh-TW" sz="2400" dirty="0" smtClean="0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02)2343-1700#1312   </a:t>
            </a:r>
            <a:r>
              <a:rPr lang="en-US" altLang="zh-TW" sz="2400" dirty="0" smtClean="0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hlinkClick r:id="rId3"/>
              </a:rPr>
              <a:t>Chukuo.Chen@bsmi.gov.tw</a:t>
            </a:r>
            <a:endParaRPr lang="en-US" altLang="zh-TW" sz="2400" dirty="0" smtClean="0">
              <a:solidFill>
                <a:schemeClr val="tx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defRPr/>
            </a:pPr>
            <a:r>
              <a:rPr lang="zh-TW" altLang="en-US" sz="2400" dirty="0" smtClean="0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李科長元鈞  </a:t>
            </a:r>
            <a:r>
              <a:rPr lang="en-US" altLang="zh-TW" sz="2400" dirty="0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en-US" altLang="zh-TW" sz="2400" dirty="0" smtClean="0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02)2343-1700#1240   </a:t>
            </a:r>
            <a:r>
              <a:rPr lang="en-US" altLang="zh-TW" sz="2400" dirty="0" smtClean="0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hlinkClick r:id="rId4"/>
              </a:rPr>
              <a:t>mg.lee@bsmi.gov.tw</a:t>
            </a:r>
            <a:r>
              <a:rPr lang="en-US" altLang="zh-TW" sz="2400" dirty="0" smtClean="0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</a:p>
          <a:p>
            <a:pPr algn="l">
              <a:defRPr/>
            </a:pPr>
            <a:r>
              <a:rPr lang="zh-TW" altLang="en-US" sz="2400" dirty="0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陳技士信</a:t>
            </a:r>
            <a:r>
              <a:rPr lang="zh-TW" altLang="en-US" sz="2400" dirty="0" smtClean="0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勛  </a:t>
            </a:r>
            <a:r>
              <a:rPr lang="en-US" altLang="zh-TW" sz="2400" dirty="0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en-US" altLang="zh-TW" sz="2400" dirty="0" smtClean="0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02)2343-1700#1242</a:t>
            </a:r>
            <a:r>
              <a:rPr lang="zh-TW" altLang="en-US" sz="2400" dirty="0" smtClean="0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   </a:t>
            </a:r>
            <a:r>
              <a:rPr lang="en-US" altLang="zh-TW" sz="2400" dirty="0" smtClean="0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hlinkClick r:id="rId5"/>
              </a:rPr>
              <a:t>sh.chen@bsmi.gov.tw</a:t>
            </a:r>
            <a:endParaRPr lang="en-US" altLang="zh-TW" sz="2400" dirty="0" smtClean="0">
              <a:solidFill>
                <a:schemeClr val="tx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defRPr/>
            </a:pPr>
            <a:endParaRPr lang="zh-TW" altLang="en-US" sz="2400" dirty="0">
              <a:solidFill>
                <a:schemeClr val="tx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25500" y="44624"/>
            <a:ext cx="8255000" cy="1143000"/>
          </a:xfrm>
        </p:spPr>
        <p:txBody>
          <a:bodyPr/>
          <a:lstStyle/>
          <a:p>
            <a:pPr lvl="0" algn="ctr" eaLnBrk="1" hangingPunct="1"/>
            <a:r>
              <a:rPr lang="zh-TW" altLang="en-US" b="1" kern="12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簡報</a:t>
            </a:r>
            <a:r>
              <a:rPr lang="zh-TW" altLang="en-US" b="1" kern="12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大綱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FFF8645-577C-41EF-923C-4F5E5D215890}" type="slidenum">
              <a:rPr lang="zh-TW" altLang="en-US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fld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標題 1"/>
          <p:cNvSpPr txBox="1"/>
          <p:nvPr/>
        </p:nvSpPr>
        <p:spPr>
          <a:xfrm>
            <a:off x="344488" y="1268760"/>
            <a:ext cx="7273255" cy="4176464"/>
          </a:xfrm>
          <a:prstGeom prst="rect">
            <a:avLst/>
          </a:prstGeom>
        </p:spPr>
        <p:txBody>
          <a:bodyPr vert="horz" wrap="none" lIns="0" tIns="42203" rIns="0" bIns="42203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n-lt"/>
                <a:ea typeface="微軟正黑體" panose="020B0604030504040204" pitchFamily="34" charset="-120"/>
                <a:cs typeface="+mj-cs"/>
              </a:defRPr>
            </a:lvl1pPr>
          </a:lstStyle>
          <a:p>
            <a:endParaRPr lang="zh-TW" altLang="en-US" sz="2400" b="0" dirty="0">
              <a:solidFill>
                <a:srgbClr val="0070C0"/>
              </a:solidFill>
              <a:effectLst/>
              <a:latin typeface="微軟正黑體" panose="020B0604030504040204" pitchFamily="34" charset="-120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920552" y="1412776"/>
            <a:ext cx="81369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272480" y="1412776"/>
            <a:ext cx="9577064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Wingdings" panose="05000000000000000000" pitchFamily="2" charset="2"/>
              <a:buChar char="p"/>
            </a:pPr>
            <a:r>
              <a:rPr lang="zh-TW" altLang="en-US" sz="3600" dirty="0" smtClean="0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 背景說明</a:t>
            </a:r>
            <a:endParaRPr lang="en-US" altLang="zh-TW" sz="3600" dirty="0" smtClean="0">
              <a:solidFill>
                <a:schemeClr val="tx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 algn="l">
              <a:buFont typeface="Wingdings" panose="05000000000000000000" pitchFamily="2" charset="2"/>
              <a:buChar char="p"/>
            </a:pPr>
            <a:r>
              <a:rPr lang="zh-TW" altLang="en-US" sz="3600" dirty="0" smtClean="0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 電動車充電設備標準及符合性評鑑程序</a:t>
            </a:r>
            <a:endParaRPr lang="en-US" altLang="zh-TW" sz="3600" dirty="0" smtClean="0">
              <a:solidFill>
                <a:schemeClr val="tx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 algn="l">
              <a:buFont typeface="Wingdings" panose="05000000000000000000" pitchFamily="2" charset="2"/>
              <a:buChar char="p"/>
            </a:pPr>
            <a:r>
              <a:rPr lang="zh-TW" altLang="en-US" sz="3600" dirty="0" smtClean="0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 其他檢驗規定</a:t>
            </a:r>
            <a:endParaRPr lang="en-US" altLang="zh-TW" sz="3600" dirty="0">
              <a:solidFill>
                <a:schemeClr val="tx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 algn="l">
              <a:buFont typeface="Wingdings" panose="05000000000000000000" pitchFamily="2" charset="2"/>
              <a:buChar char="p"/>
            </a:pP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4"/>
          <p:cNvSpPr>
            <a:spLocks noGrp="1" noChangeArrowheads="1"/>
          </p:cNvSpPr>
          <p:nvPr>
            <p:ph type="title"/>
          </p:nvPr>
        </p:nvSpPr>
        <p:spPr bwMode="auto">
          <a:xfrm>
            <a:off x="537468" y="211303"/>
            <a:ext cx="8880028" cy="7694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1424" tIns="45712" rIns="91424" bIns="45712">
            <a:spAutoFit/>
          </a:bodyPr>
          <a:lstStyle/>
          <a:p>
            <a:pPr algn="ctr" eaLnBrk="1" hangingPunct="1"/>
            <a:r>
              <a:rPr lang="zh-TW" altLang="en-US" b="1" kern="12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背景說明</a:t>
            </a:r>
            <a:endParaRPr lang="zh-TW" altLang="en-US" b="1" kern="120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FFF8645-577C-41EF-923C-4F5E5D215890}" type="slidenum">
              <a:rPr lang="zh-TW" altLang="en-US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fld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200472" y="1119392"/>
            <a:ext cx="95281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/>
            <a:endParaRPr lang="en-US" altLang="zh-TW" dirty="0"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/>
            <a:endParaRPr lang="zh-TW" altLang="zh-TW" dirty="0"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416496" y="1258882"/>
            <a:ext cx="907300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buFont typeface="Wingdings" panose="05000000000000000000" pitchFamily="2" charset="2"/>
              <a:buChar char="p"/>
            </a:pPr>
            <a:r>
              <a:rPr lang="zh-TW" altLang="en-US" sz="2800" dirty="0" smtClean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本</a:t>
            </a:r>
            <a:r>
              <a:rPr lang="zh-TW" altLang="en-US" sz="28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局已於</a:t>
            </a:r>
            <a:r>
              <a:rPr lang="en-US" altLang="zh-TW" sz="28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113</a:t>
            </a:r>
            <a:r>
              <a:rPr lang="zh-TW" altLang="en-US" sz="28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28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12</a:t>
            </a:r>
            <a:r>
              <a:rPr lang="zh-TW" altLang="en-US" sz="28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r>
              <a:rPr lang="en-US" altLang="zh-TW" sz="28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25</a:t>
            </a:r>
            <a:r>
              <a:rPr lang="zh-TW" altLang="en-US" sz="28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日</a:t>
            </a:r>
            <a:r>
              <a:rPr lang="zh-TW" altLang="en-US" sz="28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公告自</a:t>
            </a:r>
            <a:r>
              <a:rPr lang="en-US" altLang="zh-TW" sz="28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115</a:t>
            </a:r>
            <a:r>
              <a:rPr lang="zh-TW" altLang="en-US" sz="28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28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7</a:t>
            </a:r>
            <a:r>
              <a:rPr lang="zh-TW" altLang="en-US" sz="28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r>
              <a:rPr lang="en-US" altLang="zh-TW" sz="28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28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日</a:t>
            </a:r>
            <a:r>
              <a:rPr lang="zh-TW" altLang="en-US" sz="28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起</a:t>
            </a:r>
            <a:r>
              <a:rPr lang="zh-TW" altLang="en-US" sz="28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「電動車充電設備</a:t>
            </a:r>
            <a:r>
              <a:rPr lang="en-US" altLang="zh-TW" sz="28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(30kW</a:t>
            </a:r>
            <a:r>
              <a:rPr lang="zh-TW" altLang="en-US" sz="28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以下</a:t>
            </a:r>
            <a:r>
              <a:rPr lang="en-US" altLang="zh-TW" sz="28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800" dirty="0" smtClean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」納</a:t>
            </a:r>
            <a:r>
              <a:rPr lang="zh-TW" altLang="en-US" sz="28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入應施檢驗範圍</a:t>
            </a:r>
            <a:r>
              <a:rPr lang="zh-TW" altLang="en-US" sz="2800" dirty="0" smtClean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800" dirty="0" smtClean="0"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 algn="just"/>
            <a:endParaRPr lang="zh-TW" altLang="en-US" sz="28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 algn="just">
              <a:buFont typeface="Wingdings" panose="05000000000000000000" pitchFamily="2" charset="2"/>
              <a:buChar char="p"/>
            </a:pPr>
            <a:r>
              <a:rPr lang="zh-TW" altLang="en-US" sz="2800" dirty="0" smtClean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鑒</a:t>
            </a:r>
            <a:r>
              <a:rPr lang="zh-TW" altLang="en-US" sz="28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於電動</a:t>
            </a:r>
            <a:r>
              <a:rPr lang="zh-TW" altLang="en-US" sz="2800" dirty="0" smtClean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車</a:t>
            </a:r>
            <a:r>
              <a:rPr lang="zh-TW" altLang="en-US" sz="2800" dirty="0" smtClean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商用直</a:t>
            </a:r>
            <a:r>
              <a:rPr lang="zh-TW" altLang="en-US" sz="28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流充電設備</a:t>
            </a:r>
            <a:r>
              <a:rPr lang="zh-TW" altLang="en-US" sz="28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廣設於</a:t>
            </a:r>
            <a:r>
              <a:rPr lang="zh-TW" altLang="en-US" sz="28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室外停車場</a:t>
            </a:r>
            <a:r>
              <a:rPr lang="zh-TW" altLang="en-US" sz="28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及</a:t>
            </a:r>
            <a:r>
              <a:rPr lang="zh-TW" altLang="en-US" sz="28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休息站</a:t>
            </a:r>
            <a:r>
              <a:rPr lang="zh-TW" altLang="en-US" sz="28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，以提</a:t>
            </a:r>
            <a:r>
              <a:rPr lang="zh-TW" altLang="en-US" sz="2800" dirty="0" smtClean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升充</a:t>
            </a:r>
            <a:r>
              <a:rPr lang="zh-TW" altLang="en-US" sz="28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電效率</a:t>
            </a:r>
            <a:r>
              <a:rPr lang="zh-TW" altLang="en-US" sz="2800" dirty="0" smtClean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，為</a:t>
            </a:r>
            <a:r>
              <a:rPr lang="zh-TW" altLang="en-US" sz="28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確保產品安全並保護消費者權益，爰規劃將檢驗容</a:t>
            </a:r>
            <a:r>
              <a:rPr lang="zh-TW" altLang="en-US" sz="2800" dirty="0" smtClean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量</a:t>
            </a:r>
            <a:r>
              <a:rPr lang="zh-TW" altLang="en-US" sz="2800" dirty="0" smtClean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超過</a:t>
            </a:r>
            <a:r>
              <a:rPr lang="en-US" altLang="zh-TW" sz="2800" dirty="0" smtClean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30kW</a:t>
            </a:r>
            <a:r>
              <a:rPr lang="zh-TW" altLang="en-US" sz="2800" dirty="0" smtClean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至</a:t>
            </a:r>
            <a:r>
              <a:rPr lang="en-US" altLang="zh-TW" sz="28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750kW</a:t>
            </a:r>
            <a:r>
              <a:rPr lang="zh-TW" altLang="en-US" sz="28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以下</a:t>
            </a:r>
            <a:r>
              <a:rPr lang="zh-TW" altLang="en-US" sz="28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，由現行自願性產品驗</a:t>
            </a:r>
            <a:r>
              <a:rPr lang="zh-TW" altLang="en-US" sz="2800" dirty="0" smtClean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證</a:t>
            </a:r>
            <a:r>
              <a:rPr lang="zh-TW" altLang="en-US" sz="2800" dirty="0" smtClean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自</a:t>
            </a:r>
            <a:r>
              <a:rPr lang="en-US" altLang="zh-TW" sz="2800" dirty="0" smtClean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117</a:t>
            </a:r>
            <a:r>
              <a:rPr lang="zh-TW" altLang="en-US" sz="2800" dirty="0" smtClean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2800" dirty="0" smtClean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2800" dirty="0" smtClean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r>
              <a:rPr lang="en-US" altLang="zh-TW" sz="2800" dirty="0" smtClean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2800" dirty="0" smtClean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日</a:t>
            </a:r>
            <a:r>
              <a:rPr lang="zh-TW" altLang="en-US" sz="2800" dirty="0" smtClean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改</a:t>
            </a:r>
            <a:r>
              <a:rPr lang="zh-TW" altLang="en-US" sz="28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納入應施檢驗範圍</a:t>
            </a:r>
            <a:r>
              <a:rPr lang="zh-TW" altLang="en-US" sz="2800" dirty="0" smtClean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800" dirty="0" smtClean="0"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 algn="just"/>
            <a:endParaRPr lang="zh-TW" altLang="en-US" sz="28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 algn="just">
              <a:buFont typeface="Wingdings" panose="05000000000000000000" pitchFamily="2" charset="2"/>
              <a:buChar char="p"/>
            </a:pPr>
            <a:r>
              <a:rPr lang="zh-TW" altLang="en-US" sz="2800" dirty="0" smtClean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為</a:t>
            </a:r>
            <a:r>
              <a:rPr lang="zh-TW" altLang="en-US" sz="28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使業者瞭解修正內容及本局預定採行之措施，</a:t>
            </a:r>
            <a:r>
              <a:rPr lang="zh-TW" altLang="en-US" sz="2800" dirty="0" smtClean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爰於</a:t>
            </a:r>
            <a:r>
              <a:rPr lang="en-US" altLang="zh-TW" sz="2800" dirty="0" smtClean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115</a:t>
            </a:r>
            <a:r>
              <a:rPr lang="zh-TW" altLang="en-US" sz="2800" dirty="0" smtClean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2800" dirty="0" smtClean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lang="zh-TW" altLang="en-US" sz="2800" dirty="0" smtClean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r>
              <a:rPr lang="en-US" altLang="zh-TW" sz="2800" dirty="0" smtClean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lang="zh-TW" altLang="en-US" sz="2800" dirty="0" smtClean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日</a:t>
            </a:r>
            <a:r>
              <a:rPr lang="zh-TW" altLang="en-US" sz="2800" dirty="0" smtClean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舉</a:t>
            </a:r>
            <a:r>
              <a:rPr lang="zh-TW" altLang="en-US" sz="28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辦本次說明會。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>
            <a:spLocks noChangeArrowheads="1"/>
          </p:cNvSpPr>
          <p:nvPr/>
        </p:nvSpPr>
        <p:spPr bwMode="auto">
          <a:xfrm>
            <a:off x="272415" y="1069975"/>
            <a:ext cx="9432925" cy="5608320"/>
          </a:xfrm>
          <a:prstGeom prst="rect">
            <a:avLst/>
          </a:prstGeom>
          <a:solidFill>
            <a:srgbClr val="CCCCFF">
              <a:alpha val="50000"/>
            </a:srgbClr>
          </a:solidFill>
          <a:ln w="15875" algn="ctr">
            <a:noFill/>
            <a:miter lim="800000"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 b="0">
              <a:solidFill>
                <a:schemeClr val="lt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560388" y="1125538"/>
            <a:ext cx="8915400" cy="5022850"/>
          </a:xfrm>
          <a:prstGeom prst="rect">
            <a:avLst/>
          </a:prstGeom>
          <a:noFill/>
          <a:ln w="15875" algn="ctr">
            <a:noFill/>
            <a:miter lim="800000"/>
          </a:ln>
        </p:spPr>
        <p:txBody>
          <a:bodyPr anchor="ctr"/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kumimoji="0" lang="zh-TW" altLang="en-US" sz="1800" b="0">
              <a:solidFill>
                <a:schemeClr val="lt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5242" name="Rectangle 54"/>
          <p:cNvSpPr>
            <a:spLocks noChangeArrowheads="1"/>
          </p:cNvSpPr>
          <p:nvPr/>
        </p:nvSpPr>
        <p:spPr bwMode="auto">
          <a:xfrm>
            <a:off x="408727" y="260648"/>
            <a:ext cx="9111757" cy="64631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91424" tIns="45712" rIns="91424" bIns="45712">
            <a:spAutoFit/>
          </a:bodyPr>
          <a:lstStyle/>
          <a:p>
            <a:pPr eaLnBrk="0" hangingPunct="0"/>
            <a:r>
              <a:rPr lang="zh-TW" altLang="en-US" sz="3600" dirty="0">
                <a:solidFill>
                  <a:srgbClr val="FF33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電動車充電設備標準及符合性評鑑程序</a:t>
            </a:r>
            <a:r>
              <a:rPr lang="en-US" altLang="zh-TW" sz="3600" dirty="0" smtClean="0">
                <a:solidFill>
                  <a:srgbClr val="FF33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(1/2)</a:t>
            </a:r>
            <a:endParaRPr lang="zh-TW" altLang="en-US" sz="3600" dirty="0">
              <a:solidFill>
                <a:srgbClr val="FF3300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投影片編號版面配置區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776260A-EF65-407F-A359-9FD94D739082}" type="slidenum">
              <a:rPr lang="zh-TW" altLang="en-US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fld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12" name="表格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6782327"/>
              </p:ext>
            </p:extLst>
          </p:nvPr>
        </p:nvGraphicFramePr>
        <p:xfrm>
          <a:off x="272480" y="1608387"/>
          <a:ext cx="9489504" cy="4123802"/>
        </p:xfrm>
        <a:graphic>
          <a:graphicData uri="http://schemas.openxmlformats.org/drawingml/2006/table">
            <a:tbl>
              <a:tblPr/>
              <a:tblGrid>
                <a:gridCol w="10477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42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217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990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5665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18820">
                <a:tc>
                  <a:txBody>
                    <a:bodyPr/>
                    <a:lstStyle/>
                    <a:p>
                      <a:pPr algn="ctr" rtl="0"/>
                      <a:r>
                        <a:rPr lang="zh-TW" altLang="en-US" sz="20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產品</a:t>
                      </a:r>
                      <a:endParaRPr lang="en-US" altLang="zh-TW" sz="2000" b="1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rtl="0"/>
                      <a:r>
                        <a:rPr lang="zh-TW" altLang="en-US" sz="20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類別</a:t>
                      </a:r>
                      <a:endParaRPr lang="zh-TW" sz="20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6091" marR="26091" marT="26091" marB="2609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zh-TW" sz="2000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產</a:t>
                      </a:r>
                      <a:r>
                        <a:rPr lang="zh-TW" sz="20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品</a:t>
                      </a:r>
                      <a:endParaRPr lang="en-US" altLang="zh-TW" sz="2000" b="1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rtl="0"/>
                      <a:r>
                        <a:rPr lang="zh-TW" sz="20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名</a:t>
                      </a:r>
                      <a:r>
                        <a:rPr lang="zh-TW" sz="2000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稱</a:t>
                      </a:r>
                    </a:p>
                  </a:txBody>
                  <a:tcPr marL="26091" marR="26091" marT="26091" marB="2609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zh-TW" altLang="en-US" sz="20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檢驗</a:t>
                      </a:r>
                      <a:r>
                        <a:rPr lang="zh-TW" sz="20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標準</a:t>
                      </a:r>
                      <a:endParaRPr lang="zh-TW" sz="20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6091" marR="26091" marT="26091" marB="2609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zh-TW" altLang="zh-TW" sz="18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符合性</a:t>
                      </a:r>
                    </a:p>
                    <a:p>
                      <a:pPr algn="ctr" rtl="0"/>
                      <a:r>
                        <a:rPr lang="zh-TW" altLang="zh-TW" sz="18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評鑑程序模式</a:t>
                      </a:r>
                      <a:endParaRPr lang="zh-TW" altLang="en-US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6091" marR="26091" marT="26091" marB="2609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1800" b="1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貨品分類號列</a:t>
                      </a:r>
                      <a:endParaRPr lang="zh-TW" altLang="en-US" sz="1800" b="1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26091" marR="26091" marT="26091" marB="2609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47315">
                <a:tc>
                  <a:txBody>
                    <a:bodyPr/>
                    <a:lstStyle/>
                    <a:p>
                      <a:pPr algn="ctr" rtl="0"/>
                      <a:r>
                        <a:rPr lang="zh-TW" altLang="en-US" sz="20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電源供應設備</a:t>
                      </a:r>
                      <a:endParaRPr lang="zh-TW" sz="20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6091" marR="26091" marT="26091" marB="2609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kumimoji="0" lang="zh-TW" altLang="en-US" sz="2000" b="1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電動車輛傳導式直流</a:t>
                      </a:r>
                      <a:r>
                        <a:rPr kumimoji="0" lang="en-US" altLang="zh-TW" sz="2000" b="1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kumimoji="0" lang="zh-TW" altLang="en-US" sz="2000" b="1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複合式充電設備</a:t>
                      </a:r>
                      <a:r>
                        <a:rPr kumimoji="0" lang="en-US" altLang="zh-TW" sz="2000" b="1" dirty="0" smtClean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zh-TW" altLang="en-US" sz="2000" b="1" dirty="0" smtClean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限檢驗容量</a:t>
                      </a:r>
                      <a:r>
                        <a:rPr kumimoji="0" lang="en-US" altLang="zh-TW" sz="2000" b="1" dirty="0" smtClean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750kW</a:t>
                      </a:r>
                      <a:r>
                        <a:rPr kumimoji="0" lang="zh-TW" altLang="en-US" sz="2000" b="1" dirty="0" smtClean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以下</a:t>
                      </a:r>
                      <a:r>
                        <a:rPr kumimoji="0" lang="en-US" altLang="zh-TW" sz="2000" b="1" dirty="0" smtClean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sz="20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6091" marR="26091" marT="26091" marB="2609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2000" b="1" kern="1200" dirty="0" smtClean="0">
                          <a:solidFill>
                            <a:srgbClr val="333333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1.</a:t>
                      </a:r>
                      <a:r>
                        <a:rPr lang="zh-TW" altLang="en-US" sz="2000" b="1" kern="1200" dirty="0" smtClean="0">
                          <a:solidFill>
                            <a:srgbClr val="333333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</a:t>
                      </a:r>
                      <a:r>
                        <a:rPr lang="en-US" altLang="zh-TW" sz="2000" b="1" kern="1200" dirty="0" smtClean="0">
                          <a:solidFill>
                            <a:srgbClr val="333333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CNS 15511-1 (110</a:t>
                      </a:r>
                      <a:r>
                        <a:rPr lang="zh-TW" altLang="zh-TW" sz="2000" b="1" kern="1200" dirty="0" smtClean="0">
                          <a:solidFill>
                            <a:srgbClr val="333333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年版</a:t>
                      </a:r>
                      <a:r>
                        <a:rPr lang="en-US" altLang="zh-TW" sz="2000" b="1" kern="1200" dirty="0" smtClean="0">
                          <a:solidFill>
                            <a:srgbClr val="333333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  <a:endParaRPr lang="zh-TW" altLang="zh-TW" sz="2000" b="1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265430" indent="-26543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2000" b="1" kern="1200" dirty="0" smtClean="0">
                          <a:solidFill>
                            <a:srgbClr val="333333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2.</a:t>
                      </a:r>
                      <a:r>
                        <a:rPr lang="zh-TW" altLang="en-US" sz="2000" b="1" kern="1200" dirty="0" smtClean="0">
                          <a:solidFill>
                            <a:srgbClr val="333333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</a:t>
                      </a:r>
                      <a:r>
                        <a:rPr lang="en-US" altLang="zh-TW" sz="2000" b="1" kern="1200" dirty="0" smtClean="0">
                          <a:solidFill>
                            <a:srgbClr val="333333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CNS 15511-21-2  (110</a:t>
                      </a:r>
                      <a:r>
                        <a:rPr lang="zh-TW" altLang="zh-TW" sz="2000" b="1" kern="1200" dirty="0" smtClean="0">
                          <a:solidFill>
                            <a:srgbClr val="333333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年版</a:t>
                      </a:r>
                      <a:r>
                        <a:rPr lang="en-US" altLang="zh-TW" sz="2000" b="1" kern="1200" dirty="0" smtClean="0">
                          <a:solidFill>
                            <a:srgbClr val="333333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  <a:endParaRPr lang="zh-TW" altLang="zh-TW" sz="2000" b="1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265430" indent="-26543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2000" b="1" u="none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3.</a:t>
                      </a:r>
                      <a:r>
                        <a:rPr lang="zh-TW" altLang="en-US" sz="2000" b="1" u="none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</a:t>
                      </a:r>
                      <a:r>
                        <a:rPr lang="en-US" altLang="zh-TW" sz="2000" b="1" u="none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CNS 15511-23 (110</a:t>
                      </a:r>
                      <a:r>
                        <a:rPr lang="zh-TW" altLang="zh-TW" sz="2000" b="1" u="none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年版</a:t>
                      </a:r>
                      <a:r>
                        <a:rPr lang="en-US" altLang="zh-TW" sz="2000" b="1" u="none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  <a:endParaRPr lang="zh-TW" altLang="zh-TW" sz="2000" b="1" u="none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265430" indent="-26543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2000" b="1" u="none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4.</a:t>
                      </a:r>
                      <a:r>
                        <a:rPr lang="zh-TW" altLang="en-US" sz="2000" b="1" u="none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</a:t>
                      </a:r>
                      <a:r>
                        <a:rPr lang="en-US" altLang="zh-TW" sz="2000" b="1" u="none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CNS 15511-24 (110</a:t>
                      </a:r>
                      <a:r>
                        <a:rPr lang="zh-TW" altLang="zh-TW" sz="2000" b="1" u="none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年版</a:t>
                      </a:r>
                      <a:r>
                        <a:rPr lang="en-US" altLang="zh-TW" sz="2000" b="1" u="none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  <a:endParaRPr lang="zh-TW" altLang="zh-TW" sz="2000" b="1" u="none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algn="l" defTabSz="-635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82245" algn="l"/>
                        </a:tabLst>
                      </a:pPr>
                      <a:r>
                        <a:rPr lang="en-US" altLang="zh-TW" sz="2000" b="1" u="none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5.</a:t>
                      </a:r>
                      <a:r>
                        <a:rPr lang="zh-TW" altLang="en-US" sz="2000" b="1" u="none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</a:t>
                      </a:r>
                      <a:r>
                        <a:rPr lang="en-US" altLang="zh-TW" sz="2000" b="1" u="none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CNS 15700-1 (106</a:t>
                      </a:r>
                      <a:r>
                        <a:rPr lang="zh-TW" altLang="zh-TW" sz="2000" b="1" u="none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年版</a:t>
                      </a:r>
                      <a:r>
                        <a:rPr lang="en-US" altLang="zh-TW" sz="2000" b="1" u="none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  <a:r>
                        <a:rPr lang="en-US" altLang="zh-TW" sz="2000" b="1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</a:t>
                      </a:r>
                      <a:endParaRPr lang="zh-TW" altLang="zh-TW" sz="2000" b="1" u="none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2000" b="1" u="none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6.</a:t>
                      </a:r>
                      <a:r>
                        <a:rPr lang="zh-TW" altLang="en-US" sz="2000" b="1" u="none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</a:t>
                      </a:r>
                      <a:r>
                        <a:rPr lang="en-US" altLang="zh-TW" sz="2000" b="1" u="none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CNS 15700-3 (110</a:t>
                      </a:r>
                      <a:r>
                        <a:rPr lang="zh-TW" altLang="zh-TW" sz="2000" b="1" u="none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年版</a:t>
                      </a:r>
                      <a:r>
                        <a:rPr lang="en-US" altLang="zh-TW" sz="2000" b="1" u="none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  <a:endParaRPr lang="zh-TW" altLang="zh-TW" sz="2000" b="1" u="none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indent="0" algn="l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2000" b="1" u="none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7.</a:t>
                      </a:r>
                      <a:r>
                        <a:rPr lang="zh-TW" altLang="en-US" sz="2000" b="1" u="none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</a:t>
                      </a:r>
                      <a:r>
                        <a:rPr lang="en-US" altLang="zh-TW" sz="2000" b="1" u="none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CNS 15700-3-1 (110</a:t>
                      </a:r>
                      <a:r>
                        <a:rPr lang="zh-TW" altLang="zh-TW" sz="2000" b="1" u="none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年版</a:t>
                      </a:r>
                      <a:r>
                        <a:rPr lang="en-US" altLang="zh-TW" sz="2000" b="1" u="none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  <a:endParaRPr lang="zh-TW" altLang="zh-TW" sz="2000" b="1" u="none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2000" b="1" u="none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8.</a:t>
                      </a:r>
                      <a:r>
                        <a:rPr lang="zh-TW" altLang="en-US" sz="2000" b="1" u="none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</a:t>
                      </a:r>
                      <a:r>
                        <a:rPr lang="zh-TW" altLang="zh-TW" sz="2000" b="1" u="none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電動車供電設備資訊安全檢測技術規範</a:t>
                      </a:r>
                      <a:r>
                        <a:rPr lang="en-US" altLang="zh-TW" sz="2000" b="1" u="none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(111</a:t>
                      </a:r>
                      <a:r>
                        <a:rPr lang="zh-TW" altLang="zh-TW" sz="2000" b="1" u="none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年版</a:t>
                      </a:r>
                      <a:r>
                        <a:rPr lang="en-US" altLang="zh-TW" sz="2000" b="1" u="none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  <a:r>
                        <a:rPr lang="zh-TW" altLang="zh-TW" sz="2000" b="1" u="none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</a:t>
                      </a:r>
                      <a:endParaRPr lang="en-US" altLang="zh-TW" sz="2000" b="1" u="none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TW" sz="2000" b="1" u="none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9.</a:t>
                      </a:r>
                      <a:r>
                        <a:rPr lang="zh-TW" altLang="en-US" sz="2000" b="1" u="none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</a:t>
                      </a:r>
                      <a:r>
                        <a:rPr lang="en-US" altLang="zh-TW" sz="2000" b="1" u="none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CNS 15663</a:t>
                      </a:r>
                      <a:r>
                        <a:rPr lang="zh-TW" altLang="en-US" sz="2000" b="1" u="none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第</a:t>
                      </a:r>
                      <a:r>
                        <a:rPr lang="en-US" altLang="zh-TW" sz="2000" b="1" u="none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5</a:t>
                      </a:r>
                      <a:r>
                        <a:rPr lang="zh-TW" altLang="en-US" sz="2000" b="1" u="none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節「含有標示」</a:t>
                      </a:r>
                      <a:r>
                        <a:rPr lang="en-US" altLang="zh-TW" sz="2000" b="1" u="none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(102</a:t>
                      </a:r>
                      <a:r>
                        <a:rPr lang="zh-TW" altLang="zh-TW" sz="2000" b="1" u="none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年版</a:t>
                      </a:r>
                      <a:r>
                        <a:rPr lang="en-US" altLang="zh-TW" sz="2000" b="1" u="none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  <a:endParaRPr lang="zh-TW" altLang="zh-TW" sz="2000" b="1" u="non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6091" marR="26091" marT="26091" marB="2609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zh-TW" altLang="en-US" sz="2000" b="1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型式認可逐批檢驗</a:t>
                      </a:r>
                      <a:endParaRPr lang="en-US" altLang="zh-TW" sz="2000" b="1" dirty="0" smtClean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rtl="0"/>
                      <a:r>
                        <a:rPr lang="zh-TW" altLang="en-US" sz="2000" b="1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或</a:t>
                      </a:r>
                      <a:endParaRPr lang="en-US" altLang="zh-TW" sz="2000" b="1" dirty="0" smtClean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rtl="0"/>
                      <a:r>
                        <a:rPr lang="zh-TW" altLang="en-US" sz="2000" b="1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驗證登錄</a:t>
                      </a:r>
                      <a:endParaRPr lang="en-US" altLang="zh-TW" sz="2000" b="1" dirty="0" smtClean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rtl="0"/>
                      <a:r>
                        <a:rPr lang="en-US" altLang="zh-TW" sz="2000" b="1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000" b="1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型式</a:t>
                      </a:r>
                      <a:r>
                        <a:rPr lang="zh-TW" sz="2000" b="1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試驗</a:t>
                      </a:r>
                      <a:r>
                        <a:rPr lang="zh-TW" altLang="en-US" sz="2000" b="1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模式</a:t>
                      </a:r>
                      <a:endParaRPr lang="en-US" altLang="zh-TW" sz="2000" b="1" dirty="0" smtClean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rtl="0"/>
                      <a:r>
                        <a:rPr lang="zh-TW" altLang="en-US" sz="2000" b="1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或</a:t>
                      </a:r>
                      <a:endParaRPr lang="en-US" altLang="zh-TW" sz="2000" b="1" dirty="0" smtClean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rtl="0"/>
                      <a:r>
                        <a:rPr lang="zh-TW" sz="2000" b="1" u="none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工廠檢查</a:t>
                      </a:r>
                      <a:r>
                        <a:rPr lang="zh-TW" altLang="en-US" sz="2000" b="1" u="none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模式</a:t>
                      </a:r>
                      <a:r>
                        <a:rPr lang="en-US" altLang="zh-TW" sz="2000" b="1" u="none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en-US" altLang="zh-TW" sz="2000" b="1" u="none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6091" marR="26091" marT="26091" marB="2609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altLang="zh-TW" sz="1800" b="1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8504.40.99.31.2B</a:t>
                      </a:r>
                    </a:p>
                  </a:txBody>
                  <a:tcPr marL="26091" marR="26091" marT="26091" marB="2609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矩形 1"/>
          <p:cNvSpPr/>
          <p:nvPr/>
        </p:nvSpPr>
        <p:spPr>
          <a:xfrm>
            <a:off x="272274" y="1069769"/>
            <a:ext cx="721062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3200" dirty="0" smtClean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直流</a:t>
            </a:r>
            <a:r>
              <a:rPr lang="en-US" altLang="zh-TW" sz="3200" dirty="0" smtClean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3200" dirty="0" smtClean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複合式</a:t>
            </a:r>
            <a:r>
              <a:rPr lang="zh-TW" altLang="en-US" sz="3200" dirty="0" smtClean="0">
                <a:solidFill>
                  <a:srgbClr val="0070C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充</a:t>
            </a:r>
            <a:r>
              <a:rPr lang="zh-TW" altLang="en-US" sz="3200" dirty="0">
                <a:solidFill>
                  <a:srgbClr val="0070C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電設</a:t>
            </a:r>
            <a:r>
              <a:rPr lang="zh-TW" altLang="en-US" sz="3200" dirty="0" smtClean="0">
                <a:solidFill>
                  <a:srgbClr val="0070C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備</a:t>
            </a:r>
            <a:r>
              <a:rPr lang="zh-TW" altLang="en-US" sz="3200" dirty="0" smtClean="0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檢驗標</a:t>
            </a:r>
            <a:r>
              <a:rPr lang="zh-TW" altLang="en-US" sz="3200" dirty="0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準及方式</a:t>
            </a:r>
            <a:endParaRPr lang="en-US" altLang="zh-TW" sz="3200" dirty="0">
              <a:solidFill>
                <a:schemeClr val="tx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010384" y="5879434"/>
            <a:ext cx="3908442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5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超</a:t>
            </a:r>
            <a:r>
              <a:rPr lang="zh-TW" altLang="en-US" sz="2500" dirty="0" smtClean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過</a:t>
            </a:r>
            <a:r>
              <a:rPr lang="en-US" altLang="zh-TW" sz="25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7</a:t>
            </a:r>
            <a:r>
              <a:rPr lang="en-US" altLang="zh-TW" sz="2500" dirty="0" smtClean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50 </a:t>
            </a:r>
            <a:r>
              <a:rPr lang="en-US" altLang="zh-TW" sz="25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kW</a:t>
            </a:r>
            <a:r>
              <a:rPr lang="zh-TW" altLang="en-US" sz="25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維持</a:t>
            </a:r>
            <a:r>
              <a:rPr lang="en-US" altLang="zh-TW" sz="25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VPC</a:t>
            </a:r>
            <a:r>
              <a:rPr lang="zh-TW" altLang="en-US" sz="25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驗證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488503" y="1124744"/>
            <a:ext cx="9145016" cy="5022850"/>
          </a:xfrm>
          <a:prstGeom prst="rect">
            <a:avLst/>
          </a:prstGeom>
          <a:solidFill>
            <a:srgbClr val="CCCCFF">
              <a:alpha val="50000"/>
            </a:srgbClr>
          </a:solidFill>
          <a:ln w="15875" algn="ctr">
            <a:noFill/>
            <a:miter lim="800000"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 b="0">
              <a:solidFill>
                <a:schemeClr val="lt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投影片編號版面配置區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776260A-EF65-407F-A359-9FD94D739082}" type="slidenum">
              <a:rPr lang="zh-TW" altLang="en-US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fld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7119734"/>
              </p:ext>
            </p:extLst>
          </p:nvPr>
        </p:nvGraphicFramePr>
        <p:xfrm>
          <a:off x="674461" y="2212415"/>
          <a:ext cx="8773101" cy="2124051"/>
        </p:xfrm>
        <a:graphic>
          <a:graphicData uri="http://schemas.openxmlformats.org/drawingml/2006/table">
            <a:tbl>
              <a:tblPr/>
              <a:tblGrid>
                <a:gridCol w="18603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369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757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31495">
                <a:tc>
                  <a:txBody>
                    <a:bodyPr/>
                    <a:lstStyle/>
                    <a:p>
                      <a:pPr algn="ctr" rtl="0"/>
                      <a:r>
                        <a:rPr lang="zh-TW" sz="2200" b="1" baseline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產品名稱</a:t>
                      </a:r>
                    </a:p>
                  </a:txBody>
                  <a:tcPr marL="25718" marR="25718" marT="25718" marB="2571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zh-TW" sz="2200" b="1" baseline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驗證</a:t>
                      </a:r>
                      <a:r>
                        <a:rPr lang="zh-TW" sz="2200" b="1" baseline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標準</a:t>
                      </a:r>
                      <a:endParaRPr lang="zh-TW" sz="2200" b="1" baseline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5718" marR="25718" marT="25718" marB="2571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zh-TW" sz="2200" b="1" baseline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符合性</a:t>
                      </a:r>
                    </a:p>
                    <a:p>
                      <a:pPr algn="ctr" rtl="0"/>
                      <a:r>
                        <a:rPr lang="zh-TW" sz="2200" b="1" baseline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評鑑程序模式</a:t>
                      </a:r>
                    </a:p>
                  </a:txBody>
                  <a:tcPr marL="25718" marR="25718" marT="25718" marB="2571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38972">
                <a:tc>
                  <a:txBody>
                    <a:bodyPr/>
                    <a:lstStyle/>
                    <a:p>
                      <a:pPr algn="ctr" rtl="0"/>
                      <a:r>
                        <a:rPr kumimoji="0" lang="zh-TW" altLang="zh-TW" sz="2200" b="1" baseline="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電動車輛</a:t>
                      </a:r>
                      <a:r>
                        <a:rPr lang="zh-TW" altLang="zh-TW" sz="2200" b="1" kern="100" baseline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/>
                        </a:rPr>
                        <a:t>傳導式</a:t>
                      </a:r>
                      <a:r>
                        <a:rPr kumimoji="0" lang="zh-TW" altLang="zh-TW" sz="2200" b="1" baseline="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直流</a:t>
                      </a:r>
                      <a:r>
                        <a:rPr kumimoji="0" lang="en-US" altLang="zh-TW" sz="2200" b="1" baseline="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kumimoji="0" lang="zh-TW" altLang="zh-TW" sz="2200" b="1" baseline="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複合式</a:t>
                      </a:r>
                      <a:r>
                        <a:rPr kumimoji="0" lang="zh-TW" altLang="zh-TW" sz="2200" b="1" baseline="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充電設備</a:t>
                      </a:r>
                      <a:r>
                        <a:rPr kumimoji="0" lang="zh-TW" altLang="en-US" sz="2200" b="1" baseline="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之充電槍頭及纜線</a:t>
                      </a:r>
                      <a:endParaRPr lang="zh-TW" sz="2200" b="1" baseline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5718" marR="25718" marT="25718" marB="2571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altLang="zh-TW" sz="2200" b="1" u="none" baseline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CNS 15700-1 (106</a:t>
                      </a:r>
                      <a:r>
                        <a:rPr lang="zh-TW" altLang="zh-TW" sz="2200" b="1" u="none" baseline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年版</a:t>
                      </a:r>
                      <a:r>
                        <a:rPr lang="en-US" altLang="zh-TW" sz="2200" b="1" u="none" baseline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en-US" altLang="zh-TW" sz="2200" b="1" u="none" baseline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rtl="0"/>
                      <a:r>
                        <a:rPr lang="en-US" altLang="zh-TW" sz="2200" b="1" u="none" baseline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CNS 15700-3 (</a:t>
                      </a:r>
                      <a:r>
                        <a:rPr lang="en-US" altLang="zh-TW" sz="2200" b="1" u="none" baseline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110</a:t>
                      </a:r>
                      <a:r>
                        <a:rPr lang="zh-TW" altLang="zh-TW" sz="2200" b="1" u="none" baseline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r>
                        <a:rPr lang="zh-TW" altLang="zh-TW" sz="2200" b="1" u="none" baseline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版</a:t>
                      </a:r>
                      <a:r>
                        <a:rPr lang="en-US" altLang="zh-TW" sz="2200" b="1" u="none" baseline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 </a:t>
                      </a:r>
                      <a:endParaRPr lang="en-US" altLang="zh-TW" sz="2200" b="1" u="none" baseline="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rtl="0"/>
                      <a:r>
                        <a:rPr lang="en-US" altLang="zh-TW" sz="2200" b="1" u="none" baseline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CNS 15700-3-1(110</a:t>
                      </a:r>
                      <a:r>
                        <a:rPr lang="zh-TW" altLang="zh-TW" sz="2200" b="1" u="none" baseline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年版</a:t>
                      </a:r>
                      <a:r>
                        <a:rPr lang="en-US" altLang="zh-TW" sz="2200" b="1" u="none" baseline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 </a:t>
                      </a:r>
                      <a:endParaRPr lang="en-US" altLang="zh-TW" sz="2200" b="1" u="none" baseline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5718" marR="25718" marT="25718" marB="2571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zh-TW" altLang="zh-TW" sz="2200" b="1" baseline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產品</a:t>
                      </a:r>
                      <a:r>
                        <a:rPr lang="zh-TW" altLang="zh-TW" sz="2200" b="1" baseline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試驗</a:t>
                      </a:r>
                      <a:endParaRPr lang="en-US" altLang="zh-TW" sz="2200" b="1" baseline="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rtl="0"/>
                      <a:r>
                        <a:rPr lang="zh-TW" altLang="zh-TW" sz="2200" b="1" baseline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及</a:t>
                      </a:r>
                      <a:endParaRPr lang="en-US" altLang="zh-TW" sz="2200" b="1" baseline="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rtl="0"/>
                      <a:r>
                        <a:rPr lang="zh-TW" altLang="en-US" sz="2200" b="1" baseline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符合</a:t>
                      </a:r>
                      <a:r>
                        <a:rPr lang="zh-TW" altLang="en-US" sz="2200" b="1" baseline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型式</a:t>
                      </a:r>
                      <a:r>
                        <a:rPr lang="zh-TW" altLang="en-US" sz="2200" b="1" baseline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聲明</a:t>
                      </a:r>
                      <a:endParaRPr lang="zh-TW" sz="2200" b="1" baseline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5718" marR="25718" marT="25718" marB="2571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矩形 1"/>
          <p:cNvSpPr/>
          <p:nvPr/>
        </p:nvSpPr>
        <p:spPr>
          <a:xfrm>
            <a:off x="1449797" y="1196752"/>
            <a:ext cx="726352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kumimoji="0" lang="zh-TW" altLang="en-US" sz="3000" dirty="0">
                <a:solidFill>
                  <a:prstClr val="black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電動車輛傳導式直流</a:t>
            </a:r>
            <a:r>
              <a:rPr kumimoji="0" lang="en-US" altLang="zh-TW" sz="3000" dirty="0">
                <a:solidFill>
                  <a:prstClr val="black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/</a:t>
            </a:r>
            <a:r>
              <a:rPr kumimoji="0" lang="zh-TW" altLang="en-US" sz="3000" dirty="0">
                <a:solidFill>
                  <a:prstClr val="black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複合式充電設備</a:t>
            </a:r>
            <a:r>
              <a:rPr kumimoji="0" lang="zh-TW" altLang="en-US" sz="3000" dirty="0" smtClean="0">
                <a:solidFill>
                  <a:prstClr val="black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之</a:t>
            </a:r>
            <a:endParaRPr kumimoji="0" lang="en-US" altLang="zh-TW" sz="3000" dirty="0" smtClean="0">
              <a:solidFill>
                <a:prstClr val="black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r>
              <a:rPr lang="zh-TW" altLang="en-US" sz="3000" dirty="0" smtClean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充電槍頭及纜線</a:t>
            </a:r>
            <a:r>
              <a:rPr lang="zh-TW" altLang="en-US" sz="3000" dirty="0" smtClean="0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驗證標準及方式</a:t>
            </a:r>
            <a:endParaRPr lang="en-US" altLang="zh-TW" sz="3000" dirty="0">
              <a:solidFill>
                <a:schemeClr val="tx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Rectangle 54"/>
          <p:cNvSpPr>
            <a:spLocks noChangeArrowheads="1"/>
          </p:cNvSpPr>
          <p:nvPr/>
        </p:nvSpPr>
        <p:spPr bwMode="auto">
          <a:xfrm>
            <a:off x="310103" y="332656"/>
            <a:ext cx="9111757" cy="64631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91424" tIns="45712" rIns="91424" bIns="45712">
            <a:spAutoFit/>
          </a:bodyPr>
          <a:lstStyle/>
          <a:p>
            <a:pPr eaLnBrk="0" hangingPunct="0"/>
            <a:r>
              <a:rPr lang="zh-TW" altLang="en-US" sz="3600" dirty="0">
                <a:solidFill>
                  <a:srgbClr val="FF33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電動車充電設備標準及符合性評鑑程序</a:t>
            </a:r>
            <a:r>
              <a:rPr lang="en-US" altLang="zh-TW" sz="3600" dirty="0" smtClean="0">
                <a:solidFill>
                  <a:srgbClr val="FF33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(2/2)</a:t>
            </a:r>
            <a:endParaRPr lang="zh-TW" altLang="en-US" sz="3600" dirty="0">
              <a:solidFill>
                <a:srgbClr val="FF3300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2576736" y="4657254"/>
            <a:ext cx="52355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槍頭及纜</a:t>
            </a:r>
            <a:r>
              <a:rPr lang="zh-TW" altLang="en-US" sz="3200" dirty="0" smtClean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線維</a:t>
            </a:r>
            <a:r>
              <a:rPr lang="zh-TW" altLang="en-US" sz="3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持</a:t>
            </a:r>
            <a:r>
              <a:rPr lang="en-US" altLang="zh-TW" sz="3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VPC</a:t>
            </a:r>
            <a:r>
              <a:rPr lang="zh-TW" altLang="en-US" sz="3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驗證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投影片編號版面配置區 4"/>
          <p:cNvSpPr txBox="1">
            <a:spLocks noGrp="1"/>
          </p:cNvSpPr>
          <p:nvPr/>
        </p:nvSpPr>
        <p:spPr bwMode="auto">
          <a:xfrm>
            <a:off x="3395663" y="6400800"/>
            <a:ext cx="2063750" cy="457200"/>
          </a:xfrm>
          <a:prstGeom prst="rect">
            <a:avLst/>
          </a:prstGeom>
          <a:noFill/>
          <a:ln>
            <a:miter lim="800000"/>
          </a:ln>
        </p:spPr>
        <p:txBody>
          <a:bodyPr lIns="91424" tIns="45712" rIns="91424" bIns="45712"/>
          <a:lstStyle/>
          <a:p>
            <a:pPr algn="r">
              <a:defRPr/>
            </a:pPr>
            <a:fld id="{43BDECEF-A4CA-4209-A716-EF193067AC0B}" type="slidenum">
              <a:rPr kumimoji="0" lang="zh-TW" altLang="en-US" sz="1500" b="0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fld>
            <a:endParaRPr kumimoji="0" lang="en-US" altLang="zh-TW" sz="1500" b="0" dirty="0">
              <a:solidFill>
                <a:schemeClr val="tx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398778" y="1081311"/>
            <a:ext cx="9378758" cy="4862894"/>
          </a:xfrm>
          <a:prstGeom prst="rect">
            <a:avLst/>
          </a:prstGeom>
          <a:solidFill>
            <a:srgbClr val="CCCCFF">
              <a:alpha val="50000"/>
            </a:srgbClr>
          </a:solidFill>
          <a:ln w="15875" algn="ctr">
            <a:noFill/>
            <a:miter lim="800000"/>
          </a:ln>
        </p:spPr>
        <p:txBody>
          <a:bodyPr anchor="ctr"/>
          <a:lstStyle/>
          <a:p>
            <a:pPr fontAlgn="auto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defRPr/>
            </a:pPr>
            <a:endParaRPr kumimoji="0" lang="zh-TW" altLang="en-US" sz="1800" b="0">
              <a:solidFill>
                <a:schemeClr val="lt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1380" name="Rectangle 2071"/>
          <p:cNvSpPr>
            <a:spLocks noChangeArrowheads="1"/>
          </p:cNvSpPr>
          <p:nvPr/>
        </p:nvSpPr>
        <p:spPr bwMode="auto">
          <a:xfrm>
            <a:off x="2933576" y="301558"/>
            <a:ext cx="4309161" cy="64631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91424" tIns="45712" rIns="91424" bIns="45712">
            <a:spAutoFit/>
          </a:bodyPr>
          <a:lstStyle/>
          <a:p>
            <a:pPr algn="l"/>
            <a:r>
              <a:rPr lang="zh-TW" altLang="en-US" sz="3600" dirty="0">
                <a:solidFill>
                  <a:srgbClr val="FF33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其他檢驗</a:t>
            </a:r>
            <a:r>
              <a:rPr lang="zh-TW" altLang="en-US" sz="3600" dirty="0" smtClean="0">
                <a:solidFill>
                  <a:srgbClr val="FF33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規定</a:t>
            </a:r>
            <a:r>
              <a:rPr lang="en-US" altLang="zh-TW" sz="3600" dirty="0" smtClean="0">
                <a:solidFill>
                  <a:srgbClr val="FF33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(1/10)</a:t>
            </a:r>
            <a:endParaRPr lang="en-US" altLang="zh-TW" sz="3600" dirty="0">
              <a:solidFill>
                <a:srgbClr val="FF3300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402082" y="1196752"/>
            <a:ext cx="9145016" cy="47474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2925" indent="-542925" algn="just">
              <a:lnSpc>
                <a:spcPct val="125000"/>
              </a:lnSpc>
            </a:pPr>
            <a:r>
              <a:rPr lang="zh-TW" altLang="en-US" sz="2200" dirty="0" smtClean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zh-TW" altLang="en-US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、	表列</a:t>
            </a:r>
            <a:r>
              <a:rPr lang="zh-TW" altLang="en-US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檢驗容量</a:t>
            </a:r>
            <a:r>
              <a:rPr lang="en-US" altLang="zh-TW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30kW</a:t>
            </a:r>
            <a:r>
              <a:rPr lang="zh-TW" altLang="en-US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以下</a:t>
            </a:r>
            <a:r>
              <a:rPr lang="zh-TW" altLang="en-US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之商品實施檢驗日期及證書辦理方式如下：</a:t>
            </a:r>
          </a:p>
          <a:p>
            <a:pPr marL="542925" indent="-542925" algn="just">
              <a:lnSpc>
                <a:spcPct val="125000"/>
              </a:lnSpc>
            </a:pPr>
            <a:r>
              <a:rPr lang="zh-TW" altLang="en-US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（一）自</a:t>
            </a:r>
            <a:r>
              <a:rPr lang="en-US" altLang="zh-TW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115</a:t>
            </a:r>
            <a:r>
              <a:rPr lang="zh-TW" altLang="en-US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7</a:t>
            </a:r>
            <a:r>
              <a:rPr lang="zh-TW" altLang="en-US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r>
              <a:rPr lang="en-US" altLang="zh-TW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日</a:t>
            </a:r>
            <a:r>
              <a:rPr lang="zh-TW" altLang="en-US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起實施輸入及國內產製商品檢驗，輸入規定代號為</a:t>
            </a:r>
            <a:r>
              <a:rPr lang="en-US" altLang="zh-TW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C02</a:t>
            </a:r>
            <a:r>
              <a:rPr lang="zh-TW" altLang="en-US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，檢驗方式為</a:t>
            </a:r>
            <a:r>
              <a:rPr lang="zh-TW" altLang="en-US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型式認可逐批檢驗</a:t>
            </a:r>
            <a:r>
              <a:rPr lang="zh-TW" altLang="en-US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或</a:t>
            </a:r>
            <a:r>
              <a:rPr lang="zh-TW" altLang="en-US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驗證登錄（型式試驗模式加工廠檢查模式）</a:t>
            </a:r>
            <a:r>
              <a:rPr lang="zh-TW" altLang="en-US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雙軌併行。自公告日起，本局即可受理申請型式認可或驗證登錄作業，採</a:t>
            </a:r>
            <a:r>
              <a:rPr lang="zh-TW" altLang="en-US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型式認可逐批檢驗</a:t>
            </a:r>
            <a:r>
              <a:rPr lang="zh-TW" altLang="en-US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者，應先申請型式認可，取得型式認可證書，並於商品輸入或國內產製出廠前報請檢驗；採</a:t>
            </a:r>
            <a:r>
              <a:rPr lang="zh-TW" altLang="en-US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驗證登錄</a:t>
            </a:r>
            <a:r>
              <a:rPr lang="zh-TW" altLang="en-US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者，經本局審查符合者核發商品驗證登錄證書。</a:t>
            </a:r>
          </a:p>
          <a:p>
            <a:pPr marL="542925" indent="-542925" algn="just">
              <a:lnSpc>
                <a:spcPct val="125000"/>
              </a:lnSpc>
            </a:pPr>
            <a:r>
              <a:rPr lang="zh-TW" altLang="en-US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（二）型式認可證書及商品驗證登錄證書</a:t>
            </a:r>
            <a:r>
              <a:rPr lang="zh-TW" altLang="en-US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有效期間為</a:t>
            </a:r>
            <a:r>
              <a:rPr lang="en-US" altLang="zh-TW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zh-TW" altLang="en-US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。於公告日至實施日期間核發證書者，其證書有效期間自</a:t>
            </a:r>
            <a:r>
              <a:rPr lang="en-US" altLang="zh-TW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115</a:t>
            </a:r>
            <a:r>
              <a:rPr lang="zh-TW" altLang="en-US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7</a:t>
            </a:r>
            <a:r>
              <a:rPr lang="zh-TW" altLang="en-US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r>
              <a:rPr lang="en-US" altLang="zh-TW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日起至</a:t>
            </a:r>
            <a:r>
              <a:rPr lang="en-US" altLang="zh-TW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118</a:t>
            </a:r>
            <a:r>
              <a:rPr lang="zh-TW" altLang="en-US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  <a:r>
              <a:rPr lang="zh-TW" altLang="en-US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r>
              <a:rPr lang="en-US" altLang="zh-TW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30</a:t>
            </a:r>
            <a:r>
              <a:rPr lang="zh-TW" altLang="en-US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日止</a:t>
            </a:r>
            <a:r>
              <a:rPr lang="zh-TW" altLang="en-US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；於實施日期後核發證書者，其證書有效期間為</a:t>
            </a:r>
            <a:r>
              <a:rPr lang="zh-TW" altLang="en-US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發證日起</a:t>
            </a:r>
            <a:r>
              <a:rPr lang="en-US" altLang="zh-TW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zh-TW" altLang="en-US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B0ABE87-5069-420D-AA51-97B0636ACC82}" type="slidenum">
              <a:rPr lang="zh-TW" altLang="en-US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fld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B0ABE87-5069-420D-AA51-97B0636ACC82}" type="slidenum">
              <a:rPr lang="zh-TW" altLang="en-US" smtClean="0"/>
              <a:t>7</a:t>
            </a:fld>
            <a:endParaRPr lang="en-US" altLang="zh-TW"/>
          </a:p>
        </p:txBody>
      </p:sp>
      <p:sp>
        <p:nvSpPr>
          <p:cNvPr id="3" name="Line 46"/>
          <p:cNvSpPr>
            <a:spLocks noChangeShapeType="1"/>
          </p:cNvSpPr>
          <p:nvPr/>
        </p:nvSpPr>
        <p:spPr bwMode="auto">
          <a:xfrm>
            <a:off x="7738462" y="1916832"/>
            <a:ext cx="22850" cy="3797468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wrap="none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 kern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Line 5"/>
          <p:cNvSpPr>
            <a:spLocks noChangeShapeType="1"/>
          </p:cNvSpPr>
          <p:nvPr/>
        </p:nvSpPr>
        <p:spPr bwMode="auto">
          <a:xfrm flipH="1">
            <a:off x="3221459" y="1971415"/>
            <a:ext cx="3349" cy="3689833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wrap="none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 kern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向右箭號 4"/>
          <p:cNvSpPr/>
          <p:nvPr/>
        </p:nvSpPr>
        <p:spPr bwMode="auto">
          <a:xfrm>
            <a:off x="3248558" y="5013175"/>
            <a:ext cx="6240946" cy="288032"/>
          </a:xfrm>
          <a:prstGeom prst="rightArrow">
            <a:avLst/>
          </a:prstGeom>
          <a:solidFill>
            <a:srgbClr val="FFCF37"/>
          </a:solidFill>
          <a:ln>
            <a:solidFill>
              <a:srgbClr val="FFFF00"/>
            </a:solidFill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eaVert" wrap="none" anchor="ctr"/>
          <a:lstStyle/>
          <a:p>
            <a:pPr>
              <a:defRPr/>
            </a:pPr>
            <a:endParaRPr lang="zh-TW" altLang="en-US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Text Box 33"/>
          <p:cNvSpPr txBox="1">
            <a:spLocks noChangeArrowheads="1"/>
          </p:cNvSpPr>
          <p:nvPr/>
        </p:nvSpPr>
        <p:spPr bwMode="auto">
          <a:xfrm>
            <a:off x="1507662" y="1404367"/>
            <a:ext cx="2904070" cy="461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0" tIns="45716" rIns="91430" bIns="45716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公告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日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113/12/25</a:t>
            </a: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3417982" y="4064734"/>
            <a:ext cx="432048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TW" altLang="en-US" sz="1800" u="sng" dirty="0">
                <a:solidFill>
                  <a:schemeClr val="dk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新制</a:t>
            </a:r>
            <a:r>
              <a:rPr lang="zh-TW" altLang="en-US" sz="1800" dirty="0">
                <a:solidFill>
                  <a:schemeClr val="dk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：自公告日起，</a:t>
            </a:r>
            <a:r>
              <a:rPr lang="zh-TW" altLang="zh-TW" sz="18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可持符合</a:t>
            </a:r>
            <a:r>
              <a:rPr lang="zh-TW" altLang="zh-TW" sz="1800" u="sng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修正後檢驗方式及檢驗標準</a:t>
            </a:r>
            <a:r>
              <a:rPr lang="zh-TW" altLang="zh-TW" sz="18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之相關文件申請核發證書</a:t>
            </a:r>
            <a:r>
              <a:rPr lang="zh-TW" altLang="en-US" sz="1800" dirty="0">
                <a:solidFill>
                  <a:schemeClr val="dk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，證書有效期</a:t>
            </a:r>
            <a:r>
              <a:rPr lang="zh-TW" altLang="zh-TW" sz="18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間為</a:t>
            </a:r>
            <a:r>
              <a:rPr lang="zh-TW" altLang="zh-TW" sz="1800" dirty="0" smtClean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自</a:t>
            </a:r>
            <a:r>
              <a:rPr lang="zh-TW" altLang="en-US" sz="1800" dirty="0" smtClean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實施</a:t>
            </a:r>
            <a:r>
              <a:rPr lang="zh-TW" altLang="zh-TW" sz="1800" dirty="0" smtClean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日</a:t>
            </a:r>
            <a:r>
              <a:rPr lang="zh-TW" altLang="zh-TW" sz="18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起</a:t>
            </a:r>
            <a:r>
              <a:rPr lang="en-US" altLang="zh-TW" sz="1800" u="sng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sz="1800" u="sng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zh-TW" altLang="en-US" sz="1800" dirty="0">
                <a:solidFill>
                  <a:schemeClr val="dk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</a:p>
        </p:txBody>
      </p:sp>
      <p:sp>
        <p:nvSpPr>
          <p:cNvPr id="8" name="文字方塊 7"/>
          <p:cNvSpPr txBox="1"/>
          <p:nvPr/>
        </p:nvSpPr>
        <p:spPr>
          <a:xfrm>
            <a:off x="3248558" y="2559551"/>
            <a:ext cx="443998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TW" altLang="en-US" sz="1800" u="sng" dirty="0">
                <a:solidFill>
                  <a:schemeClr val="dk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舊制</a:t>
            </a:r>
            <a:r>
              <a:rPr lang="zh-TW" altLang="en-US" sz="1800" dirty="0">
                <a:solidFill>
                  <a:schemeClr val="dk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TW" altLang="en-US" sz="1800" dirty="0" smtClean="0">
                <a:solidFill>
                  <a:schemeClr val="dk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原</a:t>
            </a:r>
            <a:r>
              <a:rPr lang="zh-TW" altLang="en-US" sz="1800" dirty="0" smtClean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自願性產品驗證</a:t>
            </a:r>
            <a:r>
              <a:rPr lang="zh-TW" altLang="zh-TW" sz="1800" dirty="0" smtClean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證</a:t>
            </a:r>
            <a:r>
              <a:rPr lang="zh-TW" altLang="zh-TW" sz="18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書</a:t>
            </a:r>
            <a:r>
              <a:rPr lang="zh-TW" altLang="zh-TW" sz="18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有效期限逾</a:t>
            </a:r>
            <a:r>
              <a:rPr lang="en-US" altLang="zh-TW" sz="1800" dirty="0" smtClean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115</a:t>
            </a:r>
            <a:r>
              <a:rPr lang="zh-TW" altLang="zh-TW" sz="1800" dirty="0" smtClean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18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7</a:t>
            </a:r>
            <a:r>
              <a:rPr lang="zh-TW" altLang="zh-TW" sz="18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r>
              <a:rPr lang="en-US" altLang="zh-TW" sz="18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zh-TW" sz="18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日</a:t>
            </a:r>
            <a:r>
              <a:rPr lang="zh-TW" altLang="en-US" sz="1800" dirty="0">
                <a:solidFill>
                  <a:schemeClr val="dk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者，於實施日前，應依</a:t>
            </a:r>
            <a:r>
              <a:rPr lang="zh-TW" altLang="en-US" sz="1800" u="sng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修正後檢驗方式及檢驗標準</a:t>
            </a:r>
            <a:r>
              <a:rPr lang="zh-TW" altLang="en-US" sz="1800" dirty="0">
                <a:solidFill>
                  <a:schemeClr val="dk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申請換發證</a:t>
            </a:r>
            <a:r>
              <a:rPr lang="zh-TW" altLang="en-US" sz="1800" dirty="0" smtClean="0">
                <a:solidFill>
                  <a:schemeClr val="dk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書。</a:t>
            </a:r>
            <a:endParaRPr lang="zh-TW" altLang="en-US" sz="1800" dirty="0">
              <a:solidFill>
                <a:schemeClr val="dk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向右箭號 8"/>
          <p:cNvSpPr/>
          <p:nvPr/>
        </p:nvSpPr>
        <p:spPr bwMode="auto">
          <a:xfrm>
            <a:off x="415330" y="3588272"/>
            <a:ext cx="7200800" cy="288031"/>
          </a:xfrm>
          <a:prstGeom prst="rightArrow">
            <a:avLst/>
          </a:prstGeom>
          <a:solidFill>
            <a:srgbClr val="00B0F0"/>
          </a:solidFill>
          <a:ln>
            <a:noFill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eaVert" wrap="none" anchor="ctr"/>
          <a:lstStyle/>
          <a:p>
            <a:pPr>
              <a:defRPr/>
            </a:pPr>
            <a:endParaRPr lang="zh-TW" altLang="en-US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Text Box 33"/>
          <p:cNvSpPr txBox="1">
            <a:spLocks noChangeArrowheads="1"/>
          </p:cNvSpPr>
          <p:nvPr/>
        </p:nvSpPr>
        <p:spPr bwMode="auto">
          <a:xfrm>
            <a:off x="6247978" y="1433443"/>
            <a:ext cx="2736304" cy="461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0" tIns="45716" rIns="91430" bIns="45716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實施日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115/07/01</a:t>
            </a: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Text Box 33"/>
          <p:cNvSpPr txBox="1">
            <a:spLocks noChangeArrowheads="1"/>
          </p:cNvSpPr>
          <p:nvPr/>
        </p:nvSpPr>
        <p:spPr bwMode="auto">
          <a:xfrm>
            <a:off x="7928662" y="3215405"/>
            <a:ext cx="1535089" cy="1200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0" tIns="45716" rIns="91430" bIns="45716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證書到期後使用新標準測試</a:t>
            </a:r>
          </a:p>
        </p:txBody>
      </p:sp>
      <p:sp>
        <p:nvSpPr>
          <p:cNvPr id="12" name="文字方塊 11"/>
          <p:cNvSpPr txBox="1"/>
          <p:nvPr/>
        </p:nvSpPr>
        <p:spPr>
          <a:xfrm>
            <a:off x="274242" y="2856935"/>
            <a:ext cx="2685455" cy="7591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600"/>
              </a:lnSpc>
              <a:defRPr/>
            </a:pPr>
            <a:r>
              <a:rPr lang="zh-TW" altLang="en-US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表列商</a:t>
            </a:r>
            <a:r>
              <a:rPr lang="zh-TW" altLang="en-US" sz="2200" dirty="0" smtClean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品</a:t>
            </a:r>
            <a:endParaRPr lang="en-US" altLang="zh-TW" sz="2200" dirty="0" smtClean="0">
              <a:solidFill>
                <a:srgbClr val="FF0000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2600"/>
              </a:lnSpc>
              <a:defRPr/>
            </a:pPr>
            <a:r>
              <a:rPr lang="zh-TW" altLang="en-US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檢驗容量</a:t>
            </a:r>
            <a:r>
              <a:rPr lang="en-US" altLang="zh-TW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30kW</a:t>
            </a:r>
            <a:r>
              <a:rPr lang="zh-TW" altLang="en-US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以下</a:t>
            </a:r>
          </a:p>
        </p:txBody>
      </p:sp>
      <p:sp>
        <p:nvSpPr>
          <p:cNvPr id="14" name="Rectangle 2071"/>
          <p:cNvSpPr>
            <a:spLocks noChangeArrowheads="1"/>
          </p:cNvSpPr>
          <p:nvPr/>
        </p:nvSpPr>
        <p:spPr bwMode="auto">
          <a:xfrm>
            <a:off x="2144688" y="298970"/>
            <a:ext cx="6223482" cy="64631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1424" tIns="45712" rIns="91424" bIns="45712">
            <a:spAutoFit/>
          </a:bodyPr>
          <a:lstStyle/>
          <a:p>
            <a:pPr algn="l"/>
            <a:r>
              <a:rPr lang="zh-TW" altLang="en-US" sz="3600" dirty="0" smtClean="0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檢驗容量</a:t>
            </a:r>
            <a:r>
              <a:rPr lang="en-US" altLang="zh-TW" sz="3600" dirty="0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30kW</a:t>
            </a:r>
            <a:r>
              <a:rPr lang="zh-TW" altLang="en-US" sz="3600" dirty="0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以</a:t>
            </a:r>
            <a:r>
              <a:rPr lang="zh-TW" altLang="en-US" sz="3600" dirty="0" smtClean="0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下</a:t>
            </a:r>
            <a:r>
              <a:rPr lang="zh-TW" altLang="en-US" sz="3600" dirty="0" smtClean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實施時程</a:t>
            </a:r>
            <a:endParaRPr lang="en-US" altLang="zh-TW" sz="3600" dirty="0">
              <a:solidFill>
                <a:srgbClr val="FF0000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056423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投影片編號版面配置區 4"/>
          <p:cNvSpPr txBox="1">
            <a:spLocks noGrp="1"/>
          </p:cNvSpPr>
          <p:nvPr/>
        </p:nvSpPr>
        <p:spPr bwMode="auto">
          <a:xfrm>
            <a:off x="3395663" y="6400800"/>
            <a:ext cx="2063750" cy="457200"/>
          </a:xfrm>
          <a:prstGeom prst="rect">
            <a:avLst/>
          </a:prstGeom>
          <a:noFill/>
          <a:ln>
            <a:miter lim="800000"/>
          </a:ln>
        </p:spPr>
        <p:txBody>
          <a:bodyPr lIns="91424" tIns="45712" rIns="91424" bIns="45712"/>
          <a:lstStyle/>
          <a:p>
            <a:pPr algn="r">
              <a:defRPr/>
            </a:pPr>
            <a:fld id="{43BDECEF-A4CA-4209-A716-EF193067AC0B}" type="slidenum">
              <a:rPr kumimoji="0" lang="zh-TW" altLang="en-US" sz="1500" b="0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8</a:t>
            </a:fld>
            <a:endParaRPr kumimoji="0" lang="en-US" altLang="zh-TW" sz="1500" b="0" dirty="0">
              <a:solidFill>
                <a:schemeClr val="tx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398778" y="1081311"/>
            <a:ext cx="9306750" cy="5632450"/>
          </a:xfrm>
          <a:prstGeom prst="rect">
            <a:avLst/>
          </a:prstGeom>
          <a:solidFill>
            <a:srgbClr val="CCCCFF">
              <a:alpha val="50000"/>
            </a:srgbClr>
          </a:solidFill>
          <a:ln w="15875" algn="ctr">
            <a:noFill/>
            <a:miter lim="800000"/>
          </a:ln>
        </p:spPr>
        <p:txBody>
          <a:bodyPr anchor="ctr"/>
          <a:lstStyle/>
          <a:p>
            <a:pPr fontAlgn="auto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defRPr/>
            </a:pPr>
            <a:endParaRPr kumimoji="0" lang="zh-TW" altLang="en-US" sz="1800" b="0">
              <a:solidFill>
                <a:schemeClr val="lt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1380" name="Rectangle 2071"/>
          <p:cNvSpPr>
            <a:spLocks noChangeArrowheads="1"/>
          </p:cNvSpPr>
          <p:nvPr/>
        </p:nvSpPr>
        <p:spPr bwMode="auto">
          <a:xfrm>
            <a:off x="2814071" y="316445"/>
            <a:ext cx="4309161" cy="64631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91424" tIns="45712" rIns="91424" bIns="45712">
            <a:spAutoFit/>
          </a:bodyPr>
          <a:lstStyle/>
          <a:p>
            <a:pPr algn="l"/>
            <a:r>
              <a:rPr lang="zh-TW" altLang="en-US" sz="3600" dirty="0">
                <a:solidFill>
                  <a:srgbClr val="FF33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其他檢驗</a:t>
            </a:r>
            <a:r>
              <a:rPr lang="zh-TW" altLang="en-US" sz="3600" dirty="0" smtClean="0">
                <a:solidFill>
                  <a:srgbClr val="FF33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規定</a:t>
            </a:r>
            <a:r>
              <a:rPr lang="en-US" altLang="zh-TW" sz="3600" dirty="0" smtClean="0">
                <a:solidFill>
                  <a:srgbClr val="FF33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(2/10)</a:t>
            </a:r>
            <a:endParaRPr lang="en-US" altLang="zh-TW" sz="3600" dirty="0">
              <a:solidFill>
                <a:srgbClr val="FF3300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344488" y="1052736"/>
            <a:ext cx="9361040" cy="54245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2925" indent="-542925" algn="just">
              <a:lnSpc>
                <a:spcPct val="125000"/>
              </a:lnSpc>
            </a:pPr>
            <a:r>
              <a:rPr lang="zh-TW" altLang="en-US" sz="2200" dirty="0" smtClean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二、表</a:t>
            </a:r>
            <a:r>
              <a:rPr lang="zh-TW" altLang="en-US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列</a:t>
            </a:r>
            <a:r>
              <a:rPr lang="zh-TW" altLang="en-US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檢驗容</a:t>
            </a:r>
            <a:r>
              <a:rPr lang="zh-TW" altLang="en-US" sz="2200" dirty="0" smtClean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量超過</a:t>
            </a:r>
            <a:r>
              <a:rPr lang="en-US" altLang="zh-TW" sz="2200" dirty="0" smtClean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30kW</a:t>
            </a:r>
            <a:r>
              <a:rPr lang="zh-TW" altLang="en-US" sz="2200" dirty="0" smtClean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至</a:t>
            </a:r>
            <a:r>
              <a:rPr lang="en-US" altLang="zh-TW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750kW</a:t>
            </a:r>
            <a:r>
              <a:rPr lang="zh-TW" altLang="en-US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以下</a:t>
            </a:r>
            <a:r>
              <a:rPr lang="zh-TW" altLang="en-US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之商品實施檢驗日期及證書辦理方式如下：</a:t>
            </a:r>
          </a:p>
          <a:p>
            <a:pPr marL="542925" indent="-542925" algn="just">
              <a:lnSpc>
                <a:spcPct val="125000"/>
              </a:lnSpc>
            </a:pPr>
            <a:r>
              <a:rPr lang="zh-TW" altLang="en-US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（一）自</a:t>
            </a:r>
            <a:r>
              <a:rPr lang="en-US" altLang="zh-TW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117</a:t>
            </a:r>
            <a:r>
              <a:rPr lang="zh-TW" altLang="en-US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r>
              <a:rPr lang="en-US" altLang="zh-TW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日</a:t>
            </a:r>
            <a:r>
              <a:rPr lang="zh-TW" altLang="en-US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起實施輸入及國內產製商品檢驗，輸入規定代號為</a:t>
            </a:r>
            <a:r>
              <a:rPr lang="en-US" altLang="zh-TW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C02</a:t>
            </a:r>
            <a:r>
              <a:rPr lang="zh-TW" altLang="en-US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，檢驗方式為</a:t>
            </a:r>
            <a:r>
              <a:rPr lang="zh-TW" altLang="en-US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型式認可逐批檢驗</a:t>
            </a:r>
            <a:r>
              <a:rPr lang="zh-TW" altLang="en-US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或</a:t>
            </a:r>
            <a:r>
              <a:rPr lang="zh-TW" altLang="en-US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驗證登錄（型式試驗模式加工廠檢查模式）</a:t>
            </a:r>
            <a:r>
              <a:rPr lang="zh-TW" altLang="en-US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雙軌併行。自公告日起，本局即可受理申請型式認可或驗證登錄作業，採</a:t>
            </a:r>
            <a:r>
              <a:rPr lang="zh-TW" altLang="en-US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型式認可逐批檢驗</a:t>
            </a:r>
            <a:r>
              <a:rPr lang="zh-TW" altLang="en-US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者，應先申請型式認可，取得型式認可證書，並於商品輸入或國內產製出廠前報請檢驗；採</a:t>
            </a:r>
            <a:r>
              <a:rPr lang="zh-TW" altLang="en-US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驗證登錄</a:t>
            </a:r>
            <a:r>
              <a:rPr lang="zh-TW" altLang="en-US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者，經本局審查符合者核發商品驗證登錄證書。</a:t>
            </a:r>
          </a:p>
          <a:p>
            <a:pPr marL="542925" indent="-542925" algn="just">
              <a:lnSpc>
                <a:spcPct val="125000"/>
              </a:lnSpc>
            </a:pPr>
            <a:r>
              <a:rPr lang="zh-TW" altLang="en-US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（二）型式認可證書及商品驗證登錄證書</a:t>
            </a:r>
            <a:r>
              <a:rPr lang="zh-TW" altLang="en-US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有效期間為</a:t>
            </a:r>
            <a:r>
              <a:rPr lang="en-US" altLang="zh-TW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zh-TW" altLang="en-US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。於公告日至實施日期間核發證書者，其證書有效期間自</a:t>
            </a:r>
            <a:r>
              <a:rPr lang="en-US" altLang="zh-TW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117</a:t>
            </a:r>
            <a:r>
              <a:rPr lang="zh-TW" altLang="en-US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r>
              <a:rPr lang="en-US" altLang="zh-TW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日起至</a:t>
            </a:r>
            <a:r>
              <a:rPr lang="en-US" altLang="zh-TW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119</a:t>
            </a:r>
            <a:r>
              <a:rPr lang="zh-TW" altLang="en-US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12</a:t>
            </a:r>
            <a:r>
              <a:rPr lang="zh-TW" altLang="en-US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r>
              <a:rPr lang="en-US" altLang="zh-TW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31</a:t>
            </a:r>
            <a:r>
              <a:rPr lang="zh-TW" altLang="en-US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日止</a:t>
            </a:r>
            <a:r>
              <a:rPr lang="zh-TW" altLang="en-US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；於實施日期後核發證書者，其證書有效期間為發證日起</a:t>
            </a:r>
            <a:r>
              <a:rPr lang="en-US" altLang="zh-TW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sz="2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年。</a:t>
            </a:r>
          </a:p>
          <a:p>
            <a:pPr marL="542925" lvl="0" indent="-542925" algn="l"/>
            <a:r>
              <a:rPr lang="zh-TW" altLang="en-US" sz="2200" dirty="0" smtClean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三、</a:t>
            </a:r>
            <a:r>
              <a:rPr lang="zh-TW" altLang="zh-TW" sz="2200" dirty="0" smtClean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表列商品</a:t>
            </a:r>
            <a:r>
              <a:rPr lang="zh-TW" altLang="zh-TW" sz="2200" dirty="0" smtClean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已取得本局自願性產品驗證證書者</a:t>
            </a:r>
            <a:r>
              <a:rPr lang="zh-TW" altLang="zh-TW" sz="2200" dirty="0" smtClean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，得由原指定試驗室</a:t>
            </a:r>
            <a:r>
              <a:rPr lang="zh-TW" altLang="zh-TW" sz="2200" dirty="0" smtClean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補檢驗標準差異項目</a:t>
            </a:r>
            <a:r>
              <a:rPr lang="zh-TW" altLang="zh-TW" sz="2200" dirty="0" smtClean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後，轉發為型式試驗報告。</a:t>
            </a:r>
            <a:endParaRPr lang="zh-TW" altLang="zh-TW" sz="22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B0ABE87-5069-420D-AA51-97B0636ACC82}" type="slidenum">
              <a:rPr lang="zh-TW" altLang="en-US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8</a:t>
            </a:fld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03275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B0ABE87-5069-420D-AA51-97B0636ACC82}" type="slidenum">
              <a:rPr lang="zh-TW" altLang="en-US" smtClean="0"/>
              <a:t>9</a:t>
            </a:fld>
            <a:endParaRPr lang="en-US" altLang="zh-TW"/>
          </a:p>
        </p:txBody>
      </p:sp>
      <p:sp>
        <p:nvSpPr>
          <p:cNvPr id="3" name="Line 46"/>
          <p:cNvSpPr>
            <a:spLocks noChangeShapeType="1"/>
          </p:cNvSpPr>
          <p:nvPr/>
        </p:nvSpPr>
        <p:spPr bwMode="auto">
          <a:xfrm>
            <a:off x="7738462" y="1916832"/>
            <a:ext cx="22850" cy="3797468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wrap="none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 kern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Line 5"/>
          <p:cNvSpPr>
            <a:spLocks noChangeShapeType="1"/>
          </p:cNvSpPr>
          <p:nvPr/>
        </p:nvSpPr>
        <p:spPr bwMode="auto">
          <a:xfrm flipH="1">
            <a:off x="3221459" y="1971415"/>
            <a:ext cx="3349" cy="3689833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wrap="none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 kern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向右箭號 4"/>
          <p:cNvSpPr/>
          <p:nvPr/>
        </p:nvSpPr>
        <p:spPr bwMode="auto">
          <a:xfrm>
            <a:off x="3248558" y="5013175"/>
            <a:ext cx="6240946" cy="288032"/>
          </a:xfrm>
          <a:prstGeom prst="rightArrow">
            <a:avLst/>
          </a:prstGeom>
          <a:solidFill>
            <a:srgbClr val="FFCF37"/>
          </a:solidFill>
          <a:ln>
            <a:solidFill>
              <a:srgbClr val="FFFF00"/>
            </a:solidFill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eaVert" wrap="none" anchor="ctr"/>
          <a:lstStyle/>
          <a:p>
            <a:pPr>
              <a:defRPr/>
            </a:pPr>
            <a:endParaRPr lang="zh-TW" altLang="en-US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Text Box 33"/>
          <p:cNvSpPr txBox="1">
            <a:spLocks noChangeArrowheads="1"/>
          </p:cNvSpPr>
          <p:nvPr/>
        </p:nvSpPr>
        <p:spPr bwMode="auto">
          <a:xfrm>
            <a:off x="2144688" y="1404367"/>
            <a:ext cx="2005178" cy="461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0" tIns="45716" rIns="91430" bIns="45716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公告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日</a:t>
            </a: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3417982" y="4064734"/>
            <a:ext cx="432048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TW" altLang="en-US" sz="1800" u="sng" dirty="0">
                <a:solidFill>
                  <a:schemeClr val="dk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新制</a:t>
            </a:r>
            <a:r>
              <a:rPr lang="zh-TW" altLang="en-US" sz="1800" dirty="0">
                <a:solidFill>
                  <a:schemeClr val="dk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：自公告日起，</a:t>
            </a:r>
            <a:r>
              <a:rPr lang="zh-TW" altLang="zh-TW" sz="18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可持符合</a:t>
            </a:r>
            <a:r>
              <a:rPr lang="zh-TW" altLang="zh-TW" sz="1800" u="sng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修正後檢驗方式及檢驗標準</a:t>
            </a:r>
            <a:r>
              <a:rPr lang="zh-TW" altLang="zh-TW" sz="18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之相關文件申請核發證書</a:t>
            </a:r>
            <a:r>
              <a:rPr lang="zh-TW" altLang="en-US" sz="1800" dirty="0">
                <a:solidFill>
                  <a:schemeClr val="dk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，證書有效期</a:t>
            </a:r>
            <a:r>
              <a:rPr lang="zh-TW" altLang="zh-TW" sz="18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間為</a:t>
            </a:r>
            <a:r>
              <a:rPr lang="zh-TW" altLang="zh-TW" sz="1800" dirty="0" smtClean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自</a:t>
            </a:r>
            <a:r>
              <a:rPr lang="zh-TW" altLang="en-US" sz="1800" dirty="0" smtClean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實施</a:t>
            </a:r>
            <a:r>
              <a:rPr lang="zh-TW" altLang="zh-TW" sz="1800" dirty="0" smtClean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日</a:t>
            </a:r>
            <a:r>
              <a:rPr lang="zh-TW" altLang="zh-TW" sz="18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起</a:t>
            </a:r>
            <a:r>
              <a:rPr lang="en-US" altLang="zh-TW" sz="1800" u="sng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sz="1800" u="sng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zh-TW" altLang="en-US" sz="1800" dirty="0">
                <a:solidFill>
                  <a:schemeClr val="dk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</a:p>
        </p:txBody>
      </p:sp>
      <p:sp>
        <p:nvSpPr>
          <p:cNvPr id="8" name="文字方塊 7"/>
          <p:cNvSpPr txBox="1"/>
          <p:nvPr/>
        </p:nvSpPr>
        <p:spPr>
          <a:xfrm>
            <a:off x="3248558" y="2559551"/>
            <a:ext cx="443998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TW" altLang="en-US" sz="1800" u="sng" dirty="0">
                <a:solidFill>
                  <a:schemeClr val="dk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舊制</a:t>
            </a:r>
            <a:r>
              <a:rPr lang="zh-TW" altLang="en-US" sz="1800" dirty="0">
                <a:solidFill>
                  <a:schemeClr val="dk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TW" altLang="en-US" sz="1800" dirty="0" smtClean="0">
                <a:solidFill>
                  <a:schemeClr val="dk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原</a:t>
            </a:r>
            <a:r>
              <a:rPr lang="zh-TW" altLang="en-US" sz="1800" dirty="0" smtClean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自願性產品驗證</a:t>
            </a:r>
            <a:r>
              <a:rPr lang="zh-TW" altLang="zh-TW" sz="1800" dirty="0" smtClean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證</a:t>
            </a:r>
            <a:r>
              <a:rPr lang="zh-TW" altLang="zh-TW" sz="18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書</a:t>
            </a:r>
            <a:r>
              <a:rPr lang="zh-TW" altLang="zh-TW" sz="18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有效期限逾</a:t>
            </a:r>
            <a:r>
              <a:rPr lang="en-US" altLang="zh-TW" sz="1800" dirty="0" smtClean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117</a:t>
            </a:r>
            <a:r>
              <a:rPr lang="zh-TW" altLang="zh-TW" sz="1800" dirty="0" smtClean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1800" dirty="0" smtClean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zh-TW" sz="1800" dirty="0" smtClean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r>
              <a:rPr lang="en-US" altLang="zh-TW" sz="18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zh-TW" sz="18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日</a:t>
            </a:r>
            <a:r>
              <a:rPr lang="zh-TW" altLang="en-US" sz="1800" dirty="0">
                <a:solidFill>
                  <a:schemeClr val="dk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者，於實施日前，應依</a:t>
            </a:r>
            <a:r>
              <a:rPr lang="zh-TW" altLang="en-US" sz="1800" u="sng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修正後檢驗方式及檢驗標準</a:t>
            </a:r>
            <a:r>
              <a:rPr lang="zh-TW" altLang="en-US" sz="1800" dirty="0">
                <a:solidFill>
                  <a:schemeClr val="dk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申請換發證</a:t>
            </a:r>
            <a:r>
              <a:rPr lang="zh-TW" altLang="en-US" sz="1800" dirty="0" smtClean="0">
                <a:solidFill>
                  <a:schemeClr val="dk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書。</a:t>
            </a:r>
            <a:endParaRPr lang="zh-TW" altLang="en-US" sz="1800" dirty="0">
              <a:solidFill>
                <a:schemeClr val="dk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向右箭號 8"/>
          <p:cNvSpPr/>
          <p:nvPr/>
        </p:nvSpPr>
        <p:spPr bwMode="auto">
          <a:xfrm>
            <a:off x="415330" y="3588272"/>
            <a:ext cx="7200800" cy="288031"/>
          </a:xfrm>
          <a:prstGeom prst="rightArrow">
            <a:avLst/>
          </a:prstGeom>
          <a:solidFill>
            <a:srgbClr val="00B0F0"/>
          </a:solidFill>
          <a:ln>
            <a:noFill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eaVert" wrap="none" anchor="ctr"/>
          <a:lstStyle/>
          <a:p>
            <a:pPr>
              <a:defRPr/>
            </a:pPr>
            <a:endParaRPr lang="zh-TW" altLang="en-US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Text Box 33"/>
          <p:cNvSpPr txBox="1">
            <a:spLocks noChangeArrowheads="1"/>
          </p:cNvSpPr>
          <p:nvPr/>
        </p:nvSpPr>
        <p:spPr bwMode="auto">
          <a:xfrm>
            <a:off x="6247978" y="1433443"/>
            <a:ext cx="2736304" cy="461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0" tIns="45716" rIns="91430" bIns="45716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實施日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117/01/01</a:t>
            </a: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Text Box 33"/>
          <p:cNvSpPr txBox="1">
            <a:spLocks noChangeArrowheads="1"/>
          </p:cNvSpPr>
          <p:nvPr/>
        </p:nvSpPr>
        <p:spPr bwMode="auto">
          <a:xfrm>
            <a:off x="7928662" y="3215405"/>
            <a:ext cx="1535089" cy="1200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0" tIns="45716" rIns="91430" bIns="45716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證書到期後使用新標準測試</a:t>
            </a:r>
          </a:p>
        </p:txBody>
      </p:sp>
      <p:sp>
        <p:nvSpPr>
          <p:cNvPr id="12" name="文字方塊 11"/>
          <p:cNvSpPr txBox="1"/>
          <p:nvPr/>
        </p:nvSpPr>
        <p:spPr>
          <a:xfrm>
            <a:off x="150539" y="2495665"/>
            <a:ext cx="2685455" cy="10926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600"/>
              </a:lnSpc>
              <a:defRPr/>
            </a:pPr>
            <a:r>
              <a:rPr lang="zh-TW" altLang="en-US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表列商</a:t>
            </a:r>
            <a:r>
              <a:rPr lang="zh-TW" altLang="en-US" sz="2200" dirty="0" smtClean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品</a:t>
            </a:r>
            <a:endParaRPr lang="en-US" altLang="zh-TW" sz="2200" dirty="0" smtClean="0">
              <a:solidFill>
                <a:srgbClr val="FF0000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2600"/>
              </a:lnSpc>
              <a:defRPr/>
            </a:pPr>
            <a:r>
              <a:rPr lang="zh-TW" altLang="en-US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檢驗容</a:t>
            </a:r>
            <a:r>
              <a:rPr lang="zh-TW" altLang="en-US" sz="2200" dirty="0" smtClean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量</a:t>
            </a:r>
            <a:r>
              <a:rPr lang="zh-TW" altLang="en-US" sz="22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超過</a:t>
            </a:r>
            <a:r>
              <a:rPr lang="en-US" altLang="zh-TW" sz="2200" dirty="0" smtClean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30kW</a:t>
            </a:r>
            <a:r>
              <a:rPr lang="zh-TW" altLang="en-US" sz="2200" dirty="0" smtClean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至</a:t>
            </a:r>
            <a:r>
              <a:rPr lang="en-US" altLang="zh-TW" sz="2200" dirty="0" smtClean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750kW</a:t>
            </a:r>
            <a:r>
              <a:rPr lang="zh-TW" altLang="en-US" sz="2200" dirty="0" smtClean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以下</a:t>
            </a:r>
            <a:endParaRPr lang="zh-TW" altLang="en-US" sz="2200" dirty="0">
              <a:solidFill>
                <a:srgbClr val="FF0000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Rectangle 2071"/>
          <p:cNvSpPr>
            <a:spLocks noChangeArrowheads="1"/>
          </p:cNvSpPr>
          <p:nvPr/>
        </p:nvSpPr>
        <p:spPr bwMode="auto">
          <a:xfrm>
            <a:off x="920552" y="287207"/>
            <a:ext cx="8424936" cy="64631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1424" tIns="45712" rIns="91424" bIns="45712">
            <a:spAutoFit/>
          </a:bodyPr>
          <a:lstStyle/>
          <a:p>
            <a:pPr algn="l"/>
            <a:r>
              <a:rPr lang="zh-TW" altLang="en-US" sz="3600" dirty="0" smtClean="0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檢驗容量超過</a:t>
            </a:r>
            <a:r>
              <a:rPr lang="en-US" altLang="zh-TW" sz="3600" dirty="0" smtClean="0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30kW</a:t>
            </a:r>
            <a:r>
              <a:rPr lang="zh-TW" altLang="en-US" sz="3600" dirty="0" smtClean="0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至</a:t>
            </a:r>
            <a:r>
              <a:rPr lang="en-US" altLang="zh-TW" sz="3600" dirty="0" smtClean="0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750</a:t>
            </a:r>
            <a:r>
              <a:rPr lang="zh-TW" altLang="en-US" sz="3600" dirty="0" smtClean="0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3600" dirty="0" smtClean="0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kW</a:t>
            </a:r>
            <a:r>
              <a:rPr lang="zh-TW" altLang="en-US" sz="3600" dirty="0" smtClean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實施時程</a:t>
            </a:r>
            <a:endParaRPr lang="en-US" altLang="zh-TW" sz="3600" dirty="0">
              <a:solidFill>
                <a:srgbClr val="FF0000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34310840"/>
      </p:ext>
    </p:extLst>
  </p:cSld>
  <p:clrMapOvr>
    <a:masterClrMapping/>
  </p:clrMapOvr>
</p:sld>
</file>

<file path=ppt/theme/theme1.xml><?xml version="1.0" encoding="utf-8"?>
<a:theme xmlns:a="http://schemas.openxmlformats.org/drawingml/2006/main" name="1_LaVerne">
  <a:themeElements>
    <a:clrScheme name="LaVerne 1">
      <a:dk1>
        <a:srgbClr val="333333"/>
      </a:dk1>
      <a:lt1>
        <a:srgbClr val="9CDCDA"/>
      </a:lt1>
      <a:dk2>
        <a:srgbClr val="CCFFFF"/>
      </a:dk2>
      <a:lt2>
        <a:srgbClr val="C0C0C0"/>
      </a:lt2>
      <a:accent1>
        <a:srgbClr val="F5CDDF"/>
      </a:accent1>
      <a:accent2>
        <a:srgbClr val="99FFCC"/>
      </a:accent2>
      <a:accent3>
        <a:srgbClr val="CBEBEA"/>
      </a:accent3>
      <a:accent4>
        <a:srgbClr val="2A2A2A"/>
      </a:accent4>
      <a:accent5>
        <a:srgbClr val="F9E3EC"/>
      </a:accent5>
      <a:accent6>
        <a:srgbClr val="8AE7B9"/>
      </a:accent6>
      <a:hlink>
        <a:srgbClr val="0064F8"/>
      </a:hlink>
      <a:folHlink>
        <a:srgbClr val="007572"/>
      </a:folHlink>
    </a:clrScheme>
    <a:fontScheme name="LaVerne">
      <a:majorFont>
        <a:latin typeface="Arial Narrow"/>
        <a:ea typeface="新細明體"/>
        <a:cs typeface=""/>
      </a:majorFont>
      <a:minorFont>
        <a:latin typeface="Arial Narrow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FF99FF"/>
            </a:gs>
            <a:gs pos="100000">
              <a:srgbClr val="FF99FF">
                <a:gamma/>
                <a:shade val="46275"/>
                <a:invGamma/>
              </a:srgbClr>
            </a:gs>
          </a:gsLst>
          <a:lin ang="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</a:spPr>
      <a:bodyPr vert="eaVert" wrap="none" lIns="91440" tIns="45720" rIns="91440" bIns="45720" numCol="1" anchor="ctr" anchorCtr="0" compatLnSpc="1"/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1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標楷體" panose="03000509000000000000" pitchFamily="65" charset="-120"/>
            <a:ea typeface="標楷體" panose="03000509000000000000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FF99FF"/>
            </a:gs>
            <a:gs pos="100000">
              <a:srgbClr val="FF99FF">
                <a:gamma/>
                <a:shade val="46275"/>
                <a:invGamma/>
              </a:srgbClr>
            </a:gs>
          </a:gsLst>
          <a:lin ang="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</a:spPr>
      <a:bodyPr vert="eaVert" wrap="none" lIns="91440" tIns="45720" rIns="91440" bIns="45720" numCol="1" anchor="ctr" anchorCtr="0" compatLnSpc="1"/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1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標楷體" panose="03000509000000000000" pitchFamily="65" charset="-120"/>
            <a:ea typeface="標楷體" panose="03000509000000000000" pitchFamily="65" charset="-120"/>
          </a:defRPr>
        </a:defPPr>
      </a:lstStyle>
    </a:lnDef>
  </a:objectDefaults>
  <a:extraClrSchemeLst>
    <a:extraClrScheme>
      <a:clrScheme name="LaVerne 1">
        <a:dk1>
          <a:srgbClr val="333333"/>
        </a:dk1>
        <a:lt1>
          <a:srgbClr val="9CDCDA"/>
        </a:lt1>
        <a:dk2>
          <a:srgbClr val="CCFFFF"/>
        </a:dk2>
        <a:lt2>
          <a:srgbClr val="C0C0C0"/>
        </a:lt2>
        <a:accent1>
          <a:srgbClr val="F5CDDF"/>
        </a:accent1>
        <a:accent2>
          <a:srgbClr val="99FFCC"/>
        </a:accent2>
        <a:accent3>
          <a:srgbClr val="CBEBEA"/>
        </a:accent3>
        <a:accent4>
          <a:srgbClr val="2A2A2A"/>
        </a:accent4>
        <a:accent5>
          <a:srgbClr val="F9E3EC"/>
        </a:accent5>
        <a:accent6>
          <a:srgbClr val="8AE7B9"/>
        </a:accent6>
        <a:hlink>
          <a:srgbClr val="0064F8"/>
        </a:hlink>
        <a:folHlink>
          <a:srgbClr val="00757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Verne 2">
        <a:dk1>
          <a:srgbClr val="333333"/>
        </a:dk1>
        <a:lt1>
          <a:srgbClr val="FFFFFF"/>
        </a:lt1>
        <a:dk2>
          <a:srgbClr val="CCFFFF"/>
        </a:dk2>
        <a:lt2>
          <a:srgbClr val="EAEAEA"/>
        </a:lt2>
        <a:accent1>
          <a:srgbClr val="F5CDDF"/>
        </a:accent1>
        <a:accent2>
          <a:srgbClr val="D1FFE8"/>
        </a:accent2>
        <a:accent3>
          <a:srgbClr val="FFFFFF"/>
        </a:accent3>
        <a:accent4>
          <a:srgbClr val="2A2A2A"/>
        </a:accent4>
        <a:accent5>
          <a:srgbClr val="F9E3EC"/>
        </a:accent5>
        <a:accent6>
          <a:srgbClr val="BDE7D2"/>
        </a:accent6>
        <a:hlink>
          <a:srgbClr val="33CCCC"/>
        </a:hlink>
        <a:folHlink>
          <a:srgbClr val="00757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Verne 3">
        <a:dk1>
          <a:srgbClr val="000000"/>
        </a:dk1>
        <a:lt1>
          <a:srgbClr val="FFFFFF"/>
        </a:lt1>
        <a:dk2>
          <a:srgbClr val="EAEAEA"/>
        </a:dk2>
        <a:lt2>
          <a:srgbClr val="FFFFFF"/>
        </a:lt2>
        <a:accent1>
          <a:srgbClr val="C0C0C0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C8C8C8"/>
        </a:accent6>
        <a:hlink>
          <a:srgbClr val="000000"/>
        </a:hlink>
        <a:folHlink>
          <a:srgbClr val="5F5F5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Verne 4">
        <a:dk1>
          <a:srgbClr val="333333"/>
        </a:dk1>
        <a:lt1>
          <a:srgbClr val="FFFFCC"/>
        </a:lt1>
        <a:dk2>
          <a:srgbClr val="CCECFF"/>
        </a:dk2>
        <a:lt2>
          <a:srgbClr val="DDDDDD"/>
        </a:lt2>
        <a:accent1>
          <a:srgbClr val="F5CDDF"/>
        </a:accent1>
        <a:accent2>
          <a:srgbClr val="99FFCC"/>
        </a:accent2>
        <a:accent3>
          <a:srgbClr val="FFFFE2"/>
        </a:accent3>
        <a:accent4>
          <a:srgbClr val="2A2A2A"/>
        </a:accent4>
        <a:accent5>
          <a:srgbClr val="F9E3EC"/>
        </a:accent5>
        <a:accent6>
          <a:srgbClr val="8AE7B9"/>
        </a:accent6>
        <a:hlink>
          <a:srgbClr val="32CAC6"/>
        </a:hlink>
        <a:folHlink>
          <a:srgbClr val="4D6E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Verne 5">
        <a:dk1>
          <a:srgbClr val="333333"/>
        </a:dk1>
        <a:lt1>
          <a:srgbClr val="F2D0DA"/>
        </a:lt1>
        <a:dk2>
          <a:srgbClr val="CCECFF"/>
        </a:dk2>
        <a:lt2>
          <a:srgbClr val="EAEAEA"/>
        </a:lt2>
        <a:accent1>
          <a:srgbClr val="7BC7C9"/>
        </a:accent1>
        <a:accent2>
          <a:srgbClr val="EDECD1"/>
        </a:accent2>
        <a:accent3>
          <a:srgbClr val="F7E4EA"/>
        </a:accent3>
        <a:accent4>
          <a:srgbClr val="2A2A2A"/>
        </a:accent4>
        <a:accent5>
          <a:srgbClr val="BFE0E1"/>
        </a:accent5>
        <a:accent6>
          <a:srgbClr val="D7D6BD"/>
        </a:accent6>
        <a:hlink>
          <a:srgbClr val="CC0066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Verne 6">
        <a:dk1>
          <a:srgbClr val="333333"/>
        </a:dk1>
        <a:lt1>
          <a:srgbClr val="C4BBD9"/>
        </a:lt1>
        <a:dk2>
          <a:srgbClr val="B0E1E8"/>
        </a:dk2>
        <a:lt2>
          <a:srgbClr val="D7D4B9"/>
        </a:lt2>
        <a:accent1>
          <a:srgbClr val="F5CDDF"/>
        </a:accent1>
        <a:accent2>
          <a:srgbClr val="B3E5C7"/>
        </a:accent2>
        <a:accent3>
          <a:srgbClr val="DEDAE9"/>
        </a:accent3>
        <a:accent4>
          <a:srgbClr val="2A2A2A"/>
        </a:accent4>
        <a:accent5>
          <a:srgbClr val="F9E3EC"/>
        </a:accent5>
        <a:accent6>
          <a:srgbClr val="A2CFB4"/>
        </a:accent6>
        <a:hlink>
          <a:srgbClr val="CC00FF"/>
        </a:hlink>
        <a:folHlink>
          <a:srgbClr val="362A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Verne 7">
        <a:dk1>
          <a:srgbClr val="333333"/>
        </a:dk1>
        <a:lt1>
          <a:srgbClr val="D0F781"/>
        </a:lt1>
        <a:dk2>
          <a:srgbClr val="BDD0ED"/>
        </a:dk2>
        <a:lt2>
          <a:srgbClr val="D1D1D1"/>
        </a:lt2>
        <a:accent1>
          <a:srgbClr val="FFFF99"/>
        </a:accent1>
        <a:accent2>
          <a:srgbClr val="B4DF49"/>
        </a:accent2>
        <a:accent3>
          <a:srgbClr val="E4FAC1"/>
        </a:accent3>
        <a:accent4>
          <a:srgbClr val="2A2A2A"/>
        </a:accent4>
        <a:accent5>
          <a:srgbClr val="FFFFCA"/>
        </a:accent5>
        <a:accent6>
          <a:srgbClr val="A3CA41"/>
        </a:accent6>
        <a:hlink>
          <a:srgbClr val="53AA3E"/>
        </a:hlink>
        <a:folHlink>
          <a:srgbClr val="FF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Verne 8">
        <a:dk1>
          <a:srgbClr val="969696"/>
        </a:dk1>
        <a:lt1>
          <a:srgbClr val="F8F8F8"/>
        </a:lt1>
        <a:dk2>
          <a:srgbClr val="5F5F5F"/>
        </a:dk2>
        <a:lt2>
          <a:srgbClr val="808080"/>
        </a:lt2>
        <a:accent1>
          <a:srgbClr val="F5CDDF"/>
        </a:accent1>
        <a:accent2>
          <a:srgbClr val="4D4D4D"/>
        </a:accent2>
        <a:accent3>
          <a:srgbClr val="B6B6B6"/>
        </a:accent3>
        <a:accent4>
          <a:srgbClr val="D4D4D4"/>
        </a:accent4>
        <a:accent5>
          <a:srgbClr val="F9E3EC"/>
        </a:accent5>
        <a:accent6>
          <a:srgbClr val="454545"/>
        </a:accent6>
        <a:hlink>
          <a:srgbClr val="FFFF99"/>
        </a:hlink>
        <a:folHlink>
          <a:srgbClr val="FFE9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6_LaVerne">
  <a:themeElements>
    <a:clrScheme name="LaVerne 1">
      <a:dk1>
        <a:srgbClr val="333333"/>
      </a:dk1>
      <a:lt1>
        <a:srgbClr val="9CDCDA"/>
      </a:lt1>
      <a:dk2>
        <a:srgbClr val="CCFFFF"/>
      </a:dk2>
      <a:lt2>
        <a:srgbClr val="C0C0C0"/>
      </a:lt2>
      <a:accent1>
        <a:srgbClr val="F5CDDF"/>
      </a:accent1>
      <a:accent2>
        <a:srgbClr val="99FFCC"/>
      </a:accent2>
      <a:accent3>
        <a:srgbClr val="CBEBEA"/>
      </a:accent3>
      <a:accent4>
        <a:srgbClr val="2A2A2A"/>
      </a:accent4>
      <a:accent5>
        <a:srgbClr val="F9E3EC"/>
      </a:accent5>
      <a:accent6>
        <a:srgbClr val="8AE7B9"/>
      </a:accent6>
      <a:hlink>
        <a:srgbClr val="0064F8"/>
      </a:hlink>
      <a:folHlink>
        <a:srgbClr val="007572"/>
      </a:folHlink>
    </a:clrScheme>
    <a:fontScheme name="6_LaVerne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FF99FF"/>
            </a:gs>
            <a:gs pos="100000">
              <a:srgbClr val="FF99FF">
                <a:gamma/>
                <a:shade val="46275"/>
                <a:invGamma/>
              </a:srgbClr>
            </a:gs>
          </a:gsLst>
          <a:lin ang="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</a:spPr>
      <a:bodyPr vert="eaVert" wrap="none" lIns="91440" tIns="45720" rIns="91440" bIns="45720" numCol="1" anchor="ctr" anchorCtr="0" compatLnSpc="1"/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1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標楷體" panose="03000509000000000000" pitchFamily="65" charset="-120"/>
            <a:ea typeface="標楷體" panose="03000509000000000000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FF99FF"/>
            </a:gs>
            <a:gs pos="100000">
              <a:srgbClr val="FF99FF">
                <a:gamma/>
                <a:shade val="46275"/>
                <a:invGamma/>
              </a:srgbClr>
            </a:gs>
          </a:gsLst>
          <a:lin ang="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</a:spPr>
      <a:bodyPr vert="eaVert" wrap="none" lIns="91440" tIns="45720" rIns="91440" bIns="45720" numCol="1" anchor="ctr" anchorCtr="0" compatLnSpc="1"/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1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標楷體" panose="03000509000000000000" pitchFamily="65" charset="-120"/>
            <a:ea typeface="標楷體" panose="03000509000000000000" pitchFamily="65" charset="-120"/>
          </a:defRPr>
        </a:defPPr>
      </a:lstStyle>
    </a:lnDef>
  </a:objectDefaults>
  <a:extraClrSchemeLst>
    <a:extraClrScheme>
      <a:clrScheme name="LaVerne 1">
        <a:dk1>
          <a:srgbClr val="333333"/>
        </a:dk1>
        <a:lt1>
          <a:srgbClr val="9CDCDA"/>
        </a:lt1>
        <a:dk2>
          <a:srgbClr val="CCFFFF"/>
        </a:dk2>
        <a:lt2>
          <a:srgbClr val="C0C0C0"/>
        </a:lt2>
        <a:accent1>
          <a:srgbClr val="F5CDDF"/>
        </a:accent1>
        <a:accent2>
          <a:srgbClr val="99FFCC"/>
        </a:accent2>
        <a:accent3>
          <a:srgbClr val="CBEBEA"/>
        </a:accent3>
        <a:accent4>
          <a:srgbClr val="2A2A2A"/>
        </a:accent4>
        <a:accent5>
          <a:srgbClr val="F9E3EC"/>
        </a:accent5>
        <a:accent6>
          <a:srgbClr val="8AE7B9"/>
        </a:accent6>
        <a:hlink>
          <a:srgbClr val="0064F8"/>
        </a:hlink>
        <a:folHlink>
          <a:srgbClr val="00757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Verne 2">
        <a:dk1>
          <a:srgbClr val="333333"/>
        </a:dk1>
        <a:lt1>
          <a:srgbClr val="FFFFFF"/>
        </a:lt1>
        <a:dk2>
          <a:srgbClr val="CCFFFF"/>
        </a:dk2>
        <a:lt2>
          <a:srgbClr val="EAEAEA"/>
        </a:lt2>
        <a:accent1>
          <a:srgbClr val="F5CDDF"/>
        </a:accent1>
        <a:accent2>
          <a:srgbClr val="D1FFE8"/>
        </a:accent2>
        <a:accent3>
          <a:srgbClr val="FFFFFF"/>
        </a:accent3>
        <a:accent4>
          <a:srgbClr val="2A2A2A"/>
        </a:accent4>
        <a:accent5>
          <a:srgbClr val="F9E3EC"/>
        </a:accent5>
        <a:accent6>
          <a:srgbClr val="BDE7D2"/>
        </a:accent6>
        <a:hlink>
          <a:srgbClr val="33CCCC"/>
        </a:hlink>
        <a:folHlink>
          <a:srgbClr val="00757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Verne 3">
        <a:dk1>
          <a:srgbClr val="000000"/>
        </a:dk1>
        <a:lt1>
          <a:srgbClr val="FFFFFF"/>
        </a:lt1>
        <a:dk2>
          <a:srgbClr val="EAEAEA"/>
        </a:dk2>
        <a:lt2>
          <a:srgbClr val="FFFFFF"/>
        </a:lt2>
        <a:accent1>
          <a:srgbClr val="C0C0C0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C8C8C8"/>
        </a:accent6>
        <a:hlink>
          <a:srgbClr val="000000"/>
        </a:hlink>
        <a:folHlink>
          <a:srgbClr val="5F5F5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Verne 4">
        <a:dk1>
          <a:srgbClr val="333333"/>
        </a:dk1>
        <a:lt1>
          <a:srgbClr val="FFFFCC"/>
        </a:lt1>
        <a:dk2>
          <a:srgbClr val="CCECFF"/>
        </a:dk2>
        <a:lt2>
          <a:srgbClr val="DDDDDD"/>
        </a:lt2>
        <a:accent1>
          <a:srgbClr val="F5CDDF"/>
        </a:accent1>
        <a:accent2>
          <a:srgbClr val="99FFCC"/>
        </a:accent2>
        <a:accent3>
          <a:srgbClr val="FFFFE2"/>
        </a:accent3>
        <a:accent4>
          <a:srgbClr val="2A2A2A"/>
        </a:accent4>
        <a:accent5>
          <a:srgbClr val="F9E3EC"/>
        </a:accent5>
        <a:accent6>
          <a:srgbClr val="8AE7B9"/>
        </a:accent6>
        <a:hlink>
          <a:srgbClr val="32CAC6"/>
        </a:hlink>
        <a:folHlink>
          <a:srgbClr val="4D6E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Verne 5">
        <a:dk1>
          <a:srgbClr val="333333"/>
        </a:dk1>
        <a:lt1>
          <a:srgbClr val="F2D0DA"/>
        </a:lt1>
        <a:dk2>
          <a:srgbClr val="CCECFF"/>
        </a:dk2>
        <a:lt2>
          <a:srgbClr val="EAEAEA"/>
        </a:lt2>
        <a:accent1>
          <a:srgbClr val="7BC7C9"/>
        </a:accent1>
        <a:accent2>
          <a:srgbClr val="EDECD1"/>
        </a:accent2>
        <a:accent3>
          <a:srgbClr val="F7E4EA"/>
        </a:accent3>
        <a:accent4>
          <a:srgbClr val="2A2A2A"/>
        </a:accent4>
        <a:accent5>
          <a:srgbClr val="BFE0E1"/>
        </a:accent5>
        <a:accent6>
          <a:srgbClr val="D7D6BD"/>
        </a:accent6>
        <a:hlink>
          <a:srgbClr val="CC0066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Verne 6">
        <a:dk1>
          <a:srgbClr val="333333"/>
        </a:dk1>
        <a:lt1>
          <a:srgbClr val="C4BBD9"/>
        </a:lt1>
        <a:dk2>
          <a:srgbClr val="B0E1E8"/>
        </a:dk2>
        <a:lt2>
          <a:srgbClr val="D7D4B9"/>
        </a:lt2>
        <a:accent1>
          <a:srgbClr val="F5CDDF"/>
        </a:accent1>
        <a:accent2>
          <a:srgbClr val="B3E5C7"/>
        </a:accent2>
        <a:accent3>
          <a:srgbClr val="DEDAE9"/>
        </a:accent3>
        <a:accent4>
          <a:srgbClr val="2A2A2A"/>
        </a:accent4>
        <a:accent5>
          <a:srgbClr val="F9E3EC"/>
        </a:accent5>
        <a:accent6>
          <a:srgbClr val="A2CFB4"/>
        </a:accent6>
        <a:hlink>
          <a:srgbClr val="CC00FF"/>
        </a:hlink>
        <a:folHlink>
          <a:srgbClr val="362A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Verne 7">
        <a:dk1>
          <a:srgbClr val="333333"/>
        </a:dk1>
        <a:lt1>
          <a:srgbClr val="D0F781"/>
        </a:lt1>
        <a:dk2>
          <a:srgbClr val="BDD0ED"/>
        </a:dk2>
        <a:lt2>
          <a:srgbClr val="D1D1D1"/>
        </a:lt2>
        <a:accent1>
          <a:srgbClr val="FFFF99"/>
        </a:accent1>
        <a:accent2>
          <a:srgbClr val="B4DF49"/>
        </a:accent2>
        <a:accent3>
          <a:srgbClr val="E4FAC1"/>
        </a:accent3>
        <a:accent4>
          <a:srgbClr val="2A2A2A"/>
        </a:accent4>
        <a:accent5>
          <a:srgbClr val="FFFFCA"/>
        </a:accent5>
        <a:accent6>
          <a:srgbClr val="A3CA41"/>
        </a:accent6>
        <a:hlink>
          <a:srgbClr val="53AA3E"/>
        </a:hlink>
        <a:folHlink>
          <a:srgbClr val="FF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Verne 8">
        <a:dk1>
          <a:srgbClr val="969696"/>
        </a:dk1>
        <a:lt1>
          <a:srgbClr val="F8F8F8"/>
        </a:lt1>
        <a:dk2>
          <a:srgbClr val="5F5F5F"/>
        </a:dk2>
        <a:lt2>
          <a:srgbClr val="808080"/>
        </a:lt2>
        <a:accent1>
          <a:srgbClr val="F5CDDF"/>
        </a:accent1>
        <a:accent2>
          <a:srgbClr val="4D4D4D"/>
        </a:accent2>
        <a:accent3>
          <a:srgbClr val="B6B6B6"/>
        </a:accent3>
        <a:accent4>
          <a:srgbClr val="D4D4D4"/>
        </a:accent4>
        <a:accent5>
          <a:srgbClr val="F9E3EC"/>
        </a:accent5>
        <a:accent6>
          <a:srgbClr val="454545"/>
        </a:accent6>
        <a:hlink>
          <a:srgbClr val="FFFF99"/>
        </a:hlink>
        <a:folHlink>
          <a:srgbClr val="FFE9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416</TotalTime>
  <Words>3444</Words>
  <Application>Microsoft Office PowerPoint</Application>
  <PresentationFormat>A4 紙張 (210x297 公釐)</PresentationFormat>
  <Paragraphs>170</Paragraphs>
  <Slides>19</Slides>
  <Notes>5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19</vt:i4>
      </vt:variant>
    </vt:vector>
  </HeadingPairs>
  <TitlesOfParts>
    <vt:vector size="28" baseType="lpstr">
      <vt:lpstr>微軟正黑體</vt:lpstr>
      <vt:lpstr>新細明體</vt:lpstr>
      <vt:lpstr>標楷體</vt:lpstr>
      <vt:lpstr>Arial</vt:lpstr>
      <vt:lpstr>Arial Narrow</vt:lpstr>
      <vt:lpstr>Times New Roman</vt:lpstr>
      <vt:lpstr>Wingdings</vt:lpstr>
      <vt:lpstr>1_LaVerne</vt:lpstr>
      <vt:lpstr>6_LaVerne</vt:lpstr>
      <vt:lpstr>PowerPoint 簡報</vt:lpstr>
      <vt:lpstr>簡報大綱</vt:lpstr>
      <vt:lpstr>背景說明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資訊安全規範相關技術文件要求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ERIC HSIEH</dc:title>
  <dc:creator>Say</dc:creator>
  <cp:lastModifiedBy>陳信勛</cp:lastModifiedBy>
  <cp:revision>1424</cp:revision>
  <cp:lastPrinted>2026-04-29T09:21:04Z</cp:lastPrinted>
  <dcterms:created xsi:type="dcterms:W3CDTF">2007-11-02T14:43:00Z</dcterms:created>
  <dcterms:modified xsi:type="dcterms:W3CDTF">2026-05-06T02:49:40Z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1028-10.8.0.6003</vt:lpwstr>
  </property>
</Properties>
</file>